
<file path=[Content_Types].xml><?xml version="1.0" encoding="utf-8"?>
<Types xmlns="http://schemas.openxmlformats.org/package/2006/content-types">
  <Default Extension="docx" ContentType="application/vnd.openxmlformats-officedocument.wordprocessingml.documen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77" r:id="rId4"/>
    <p:sldId id="279" r:id="rId5"/>
    <p:sldId id="278" r:id="rId6"/>
    <p:sldId id="289" r:id="rId7"/>
    <p:sldId id="292" r:id="rId8"/>
    <p:sldId id="291" r:id="rId9"/>
    <p:sldId id="287" r:id="rId10"/>
    <p:sldId id="288" r:id="rId11"/>
    <p:sldId id="290" r:id="rId12"/>
    <p:sldId id="298" r:id="rId13"/>
    <p:sldId id="293" r:id="rId14"/>
    <p:sldId id="294" r:id="rId15"/>
    <p:sldId id="295" r:id="rId16"/>
    <p:sldId id="296" r:id="rId17"/>
    <p:sldId id="297" r:id="rId18"/>
    <p:sldId id="28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7"/>
  </p:normalViewPr>
  <p:slideViewPr>
    <p:cSldViewPr snapToGrid="0" snapToObjects="1">
      <p:cViewPr varScale="1">
        <p:scale>
          <a:sx n="101" d="100"/>
          <a:sy n="101" d="100"/>
        </p:scale>
        <p:origin x="90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869263-3CE7-3449-81C1-E5AD3DC46836}" type="doc">
      <dgm:prSet loTypeId="urn:microsoft.com/office/officeart/2005/8/layout/cycle3" loCatId="" qsTypeId="urn:microsoft.com/office/officeart/2005/8/quickstyle/3D7" qsCatId="3D" csTypeId="urn:microsoft.com/office/officeart/2005/8/colors/accent3_4" csCatId="accent3" phldr="1"/>
      <dgm:spPr/>
      <dgm:t>
        <a:bodyPr/>
        <a:lstStyle/>
        <a:p>
          <a:endParaRPr lang="en-US"/>
        </a:p>
      </dgm:t>
    </dgm:pt>
    <dgm:pt modelId="{2556C6BE-7779-EB40-A5C8-25FE9FECD061}">
      <dgm:prSet phldrT="[Text]"/>
      <dgm:spPr>
        <a:xfrm>
          <a:off x="2623794" y="1911"/>
          <a:ext cx="1772046" cy="886023"/>
        </a:xfrm>
        <a:prstGeom prst="roundRect">
          <a:avLst/>
        </a:prstGeom>
        <a:solidFill>
          <a:srgbClr val="8064A2">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Father</a:t>
          </a:r>
        </a:p>
      </dgm:t>
    </dgm:pt>
    <dgm:pt modelId="{3996F6A5-E6BA-A444-9BE1-723D1CEF79D8}" type="parTrans" cxnId="{DB94CEAA-CF47-8044-8B51-D97966867729}">
      <dgm:prSet/>
      <dgm:spPr/>
      <dgm:t>
        <a:bodyPr/>
        <a:lstStyle/>
        <a:p>
          <a:endParaRPr lang="en-US"/>
        </a:p>
      </dgm:t>
    </dgm:pt>
    <dgm:pt modelId="{40F9E117-EFEB-5F4A-8773-17429043BA3F}" type="sibTrans" cxnId="{DB94CEAA-CF47-8044-8B51-D97966867729}">
      <dgm:prSet/>
      <dgm:spPr>
        <a:xfrm>
          <a:off x="1155312" y="-4122"/>
          <a:ext cx="4709011" cy="4709011"/>
        </a:xfrm>
        <a:prstGeom prst="circularArrow">
          <a:avLst>
            <a:gd name="adj1" fmla="val 5274"/>
            <a:gd name="adj2" fmla="val 312630"/>
            <a:gd name="adj3" fmla="val 14246139"/>
            <a:gd name="adj4" fmla="val 17116489"/>
            <a:gd name="adj5" fmla="val 5477"/>
          </a:avLst>
        </a:prstGeom>
        <a:solidFill>
          <a:srgbClr val="EEECE1">
            <a:lumMod val="75000"/>
          </a:srgbClr>
        </a:solidFill>
        <a:ln>
          <a:noFill/>
        </a:ln>
        <a:effectLst/>
        <a:sp3d z="-161800" extrusionH="600" contourW="3000">
          <a:bevelT w="48600" h="18600" prst="relaxedInset"/>
          <a:bevelB w="48600" h="8600" prst="relaxedInset"/>
        </a:sp3d>
      </dgm:spPr>
      <dgm:t>
        <a:bodyPr/>
        <a:lstStyle/>
        <a:p>
          <a:endParaRPr lang="en-US"/>
        </a:p>
      </dgm:t>
    </dgm:pt>
    <dgm:pt modelId="{C5232AE3-4BB5-B74B-9655-24DDBE403761}">
      <dgm:prSet phldrT="[Text]"/>
      <dgm:spPr>
        <a:xfrm>
          <a:off x="4278205" y="957086"/>
          <a:ext cx="1772046" cy="886023"/>
        </a:xfrm>
        <a:prstGeom prst="roundRect">
          <a:avLst/>
        </a:prstGeom>
        <a:solidFill>
          <a:srgbClr val="C0504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Son</a:t>
          </a:r>
        </a:p>
      </dgm:t>
    </dgm:pt>
    <dgm:pt modelId="{E3C7C2F8-FD9E-2A4A-A0C9-6029D28AAB6E}" type="parTrans" cxnId="{DED0F5AE-51D0-5041-B475-8DE5C56A6BE7}">
      <dgm:prSet/>
      <dgm:spPr/>
      <dgm:t>
        <a:bodyPr/>
        <a:lstStyle/>
        <a:p>
          <a:endParaRPr lang="en-US"/>
        </a:p>
      </dgm:t>
    </dgm:pt>
    <dgm:pt modelId="{25720D49-FCC4-B44F-BCEF-59F871283718}" type="sibTrans" cxnId="{DED0F5AE-51D0-5041-B475-8DE5C56A6BE7}">
      <dgm:prSet/>
      <dgm:spPr/>
      <dgm:t>
        <a:bodyPr/>
        <a:lstStyle/>
        <a:p>
          <a:endParaRPr lang="en-US"/>
        </a:p>
      </dgm:t>
    </dgm:pt>
    <dgm:pt modelId="{45372135-76FF-5943-BDDA-42546715931B}">
      <dgm:prSet phldrT="[Text]"/>
      <dgm:spPr>
        <a:xfrm>
          <a:off x="4278205" y="2867435"/>
          <a:ext cx="1772046" cy="886023"/>
        </a:xfrm>
        <a:prstGeom prst="roundRect">
          <a:avLst/>
        </a:prstGeom>
        <a:solidFill>
          <a:srgbClr val="4F81B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Spirit</a:t>
          </a:r>
        </a:p>
      </dgm:t>
    </dgm:pt>
    <dgm:pt modelId="{5F993B2C-C5FE-5F40-A6B7-170B1D657173}" type="parTrans" cxnId="{98E8A953-B71D-1E43-AD75-4B39861A4A35}">
      <dgm:prSet/>
      <dgm:spPr/>
      <dgm:t>
        <a:bodyPr/>
        <a:lstStyle/>
        <a:p>
          <a:endParaRPr lang="en-US"/>
        </a:p>
      </dgm:t>
    </dgm:pt>
    <dgm:pt modelId="{687D4F4F-1489-D448-885F-BAE2D635AC14}" type="sibTrans" cxnId="{98E8A953-B71D-1E43-AD75-4B39861A4A35}">
      <dgm:prSet/>
      <dgm:spPr/>
      <dgm:t>
        <a:bodyPr/>
        <a:lstStyle/>
        <a:p>
          <a:endParaRPr lang="en-US"/>
        </a:p>
      </dgm:t>
    </dgm:pt>
    <dgm:pt modelId="{AFC64CD5-1046-A54A-AAA1-48B6E0627977}">
      <dgm:prSet phldrT="[Text]"/>
      <dgm:spPr>
        <a:xfrm>
          <a:off x="2623794" y="3822610"/>
          <a:ext cx="1772046" cy="886023"/>
        </a:xfrm>
        <a:prstGeom prst="roundRect">
          <a:avLst/>
        </a:prstGeom>
        <a:solidFill>
          <a:sysClr val="window" lastClr="FFFFFF">
            <a:lumMod val="75000"/>
          </a:sys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You</a:t>
          </a:r>
        </a:p>
      </dgm:t>
    </dgm:pt>
    <dgm:pt modelId="{77905D4A-2FEB-4F41-A2C5-96FC42802186}" type="parTrans" cxnId="{FBCE5C67-1903-2F4E-9E92-0B7FA776ED68}">
      <dgm:prSet/>
      <dgm:spPr/>
      <dgm:t>
        <a:bodyPr/>
        <a:lstStyle/>
        <a:p>
          <a:endParaRPr lang="en-US"/>
        </a:p>
      </dgm:t>
    </dgm:pt>
    <dgm:pt modelId="{05B2906D-561D-8C4C-B49B-369CAAE13375}" type="sibTrans" cxnId="{FBCE5C67-1903-2F4E-9E92-0B7FA776ED68}">
      <dgm:prSet/>
      <dgm:spPr/>
      <dgm:t>
        <a:bodyPr/>
        <a:lstStyle/>
        <a:p>
          <a:endParaRPr lang="en-US"/>
        </a:p>
      </dgm:t>
    </dgm:pt>
    <dgm:pt modelId="{CADAB55C-C96C-D94B-81E2-50221947356C}">
      <dgm:prSet phldrT="[Text]"/>
      <dgm:spPr>
        <a:xfrm>
          <a:off x="969383" y="2867435"/>
          <a:ext cx="1772046" cy="886023"/>
        </a:xfrm>
        <a:prstGeom prst="roundRect">
          <a:avLst/>
        </a:prstGeom>
        <a:solidFill>
          <a:srgbClr val="4F81B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Spirit</a:t>
          </a:r>
        </a:p>
      </dgm:t>
    </dgm:pt>
    <dgm:pt modelId="{E90BE181-415C-D946-9393-9839A8875593}" type="parTrans" cxnId="{9599A3F2-5306-6446-BB10-5837029B78CC}">
      <dgm:prSet/>
      <dgm:spPr/>
      <dgm:t>
        <a:bodyPr/>
        <a:lstStyle/>
        <a:p>
          <a:endParaRPr lang="en-US"/>
        </a:p>
      </dgm:t>
    </dgm:pt>
    <dgm:pt modelId="{3A8323B6-4B93-744D-A2C3-F97E86EE64A4}" type="sibTrans" cxnId="{9599A3F2-5306-6446-BB10-5837029B78CC}">
      <dgm:prSet/>
      <dgm:spPr/>
      <dgm:t>
        <a:bodyPr/>
        <a:lstStyle/>
        <a:p>
          <a:endParaRPr lang="en-US"/>
        </a:p>
      </dgm:t>
    </dgm:pt>
    <dgm:pt modelId="{CF2BD83D-1D49-F74D-871F-4B62381743E4}">
      <dgm:prSet phldrT="[Text]"/>
      <dgm:spPr>
        <a:xfrm>
          <a:off x="969383" y="957086"/>
          <a:ext cx="1772046" cy="886023"/>
        </a:xfrm>
        <a:prstGeom prst="roundRect">
          <a:avLst/>
        </a:prstGeom>
        <a:solidFill>
          <a:srgbClr val="C0504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pPr>
            <a:buNone/>
          </a:pPr>
          <a:r>
            <a:rPr lang="en-US" dirty="0">
              <a:solidFill>
                <a:sysClr val="windowText" lastClr="000000"/>
              </a:solidFill>
              <a:latin typeface="Calibri"/>
              <a:ea typeface="+mn-ea"/>
              <a:cs typeface="+mn-cs"/>
            </a:rPr>
            <a:t>Son </a:t>
          </a:r>
        </a:p>
      </dgm:t>
    </dgm:pt>
    <dgm:pt modelId="{5ECAAE2D-2C59-8E46-9FA9-B2369F844123}" type="parTrans" cxnId="{7DD82B56-DFF7-064A-A493-6621DF74B768}">
      <dgm:prSet/>
      <dgm:spPr/>
      <dgm:t>
        <a:bodyPr/>
        <a:lstStyle/>
        <a:p>
          <a:endParaRPr lang="en-US"/>
        </a:p>
      </dgm:t>
    </dgm:pt>
    <dgm:pt modelId="{8177F4D5-39EA-8A4A-A3A0-BECBF935CC85}" type="sibTrans" cxnId="{7DD82B56-DFF7-064A-A493-6621DF74B768}">
      <dgm:prSet/>
      <dgm:spPr/>
      <dgm:t>
        <a:bodyPr/>
        <a:lstStyle/>
        <a:p>
          <a:endParaRPr lang="en-US"/>
        </a:p>
      </dgm:t>
    </dgm:pt>
    <dgm:pt modelId="{488E3C38-3C82-E948-9ACF-CCDD36970A4B}" type="pres">
      <dgm:prSet presAssocID="{00869263-3CE7-3449-81C1-E5AD3DC46836}" presName="Name0" presStyleCnt="0">
        <dgm:presLayoutVars>
          <dgm:dir/>
          <dgm:resizeHandles val="exact"/>
        </dgm:presLayoutVars>
      </dgm:prSet>
      <dgm:spPr/>
    </dgm:pt>
    <dgm:pt modelId="{C47508B3-B546-A840-A7F2-43F4102D879A}" type="pres">
      <dgm:prSet presAssocID="{00869263-3CE7-3449-81C1-E5AD3DC46836}" presName="cycle" presStyleCnt="0"/>
      <dgm:spPr/>
    </dgm:pt>
    <dgm:pt modelId="{5B5A8C6A-5CBB-6F46-9560-0BCA4C6082B8}" type="pres">
      <dgm:prSet presAssocID="{2556C6BE-7779-EB40-A5C8-25FE9FECD061}" presName="nodeFirstNode" presStyleLbl="node1" presStyleIdx="0" presStyleCnt="6">
        <dgm:presLayoutVars>
          <dgm:bulletEnabled val="1"/>
        </dgm:presLayoutVars>
      </dgm:prSet>
      <dgm:spPr/>
    </dgm:pt>
    <dgm:pt modelId="{EF7251DD-1180-664F-BA44-00A7C575B1CE}" type="pres">
      <dgm:prSet presAssocID="{40F9E117-EFEB-5F4A-8773-17429043BA3F}" presName="sibTransFirstNode" presStyleLbl="bgShp" presStyleIdx="0" presStyleCnt="1"/>
      <dgm:spPr/>
    </dgm:pt>
    <dgm:pt modelId="{FAD6CA47-9F81-7543-B28E-E749190AEBFD}" type="pres">
      <dgm:prSet presAssocID="{C5232AE3-4BB5-B74B-9655-24DDBE403761}" presName="nodeFollowingNodes" presStyleLbl="node1" presStyleIdx="1" presStyleCnt="6">
        <dgm:presLayoutVars>
          <dgm:bulletEnabled val="1"/>
        </dgm:presLayoutVars>
      </dgm:prSet>
      <dgm:spPr/>
    </dgm:pt>
    <dgm:pt modelId="{5B1F0119-627D-D344-82D1-203C98AE4D5B}" type="pres">
      <dgm:prSet presAssocID="{45372135-76FF-5943-BDDA-42546715931B}" presName="nodeFollowingNodes" presStyleLbl="node1" presStyleIdx="2" presStyleCnt="6">
        <dgm:presLayoutVars>
          <dgm:bulletEnabled val="1"/>
        </dgm:presLayoutVars>
      </dgm:prSet>
      <dgm:spPr/>
    </dgm:pt>
    <dgm:pt modelId="{CD110037-656A-1540-8A95-27D66EF7040E}" type="pres">
      <dgm:prSet presAssocID="{AFC64CD5-1046-A54A-AAA1-48B6E0627977}" presName="nodeFollowingNodes" presStyleLbl="node1" presStyleIdx="3" presStyleCnt="6">
        <dgm:presLayoutVars>
          <dgm:bulletEnabled val="1"/>
        </dgm:presLayoutVars>
      </dgm:prSet>
      <dgm:spPr/>
    </dgm:pt>
    <dgm:pt modelId="{6ED700D4-FEA3-3341-8E4A-D580533E43C2}" type="pres">
      <dgm:prSet presAssocID="{CADAB55C-C96C-D94B-81E2-50221947356C}" presName="nodeFollowingNodes" presStyleLbl="node1" presStyleIdx="4" presStyleCnt="6">
        <dgm:presLayoutVars>
          <dgm:bulletEnabled val="1"/>
        </dgm:presLayoutVars>
      </dgm:prSet>
      <dgm:spPr/>
    </dgm:pt>
    <dgm:pt modelId="{D50FC971-C76C-594D-A8AE-F5E6A937E718}" type="pres">
      <dgm:prSet presAssocID="{CF2BD83D-1D49-F74D-871F-4B62381743E4}" presName="nodeFollowingNodes" presStyleLbl="node1" presStyleIdx="5" presStyleCnt="6">
        <dgm:presLayoutVars>
          <dgm:bulletEnabled val="1"/>
        </dgm:presLayoutVars>
      </dgm:prSet>
      <dgm:spPr/>
    </dgm:pt>
  </dgm:ptLst>
  <dgm:cxnLst>
    <dgm:cxn modelId="{FE0D9D12-5396-1246-A893-01B13EFDAC0D}" type="presOf" srcId="{AFC64CD5-1046-A54A-AAA1-48B6E0627977}" destId="{CD110037-656A-1540-8A95-27D66EF7040E}" srcOrd="0" destOrd="0" presId="urn:microsoft.com/office/officeart/2005/8/layout/cycle3"/>
    <dgm:cxn modelId="{613C4122-00F9-1B49-AE23-D8C400B4A0F3}" type="presOf" srcId="{00869263-3CE7-3449-81C1-E5AD3DC46836}" destId="{488E3C38-3C82-E948-9ACF-CCDD36970A4B}" srcOrd="0" destOrd="0" presId="urn:microsoft.com/office/officeart/2005/8/layout/cycle3"/>
    <dgm:cxn modelId="{A9174532-353E-8449-B858-7B9346850AFC}" type="presOf" srcId="{45372135-76FF-5943-BDDA-42546715931B}" destId="{5B1F0119-627D-D344-82D1-203C98AE4D5B}" srcOrd="0" destOrd="0" presId="urn:microsoft.com/office/officeart/2005/8/layout/cycle3"/>
    <dgm:cxn modelId="{617A9943-2F72-0A4B-AC12-B659D36B4D72}" type="presOf" srcId="{CF2BD83D-1D49-F74D-871F-4B62381743E4}" destId="{D50FC971-C76C-594D-A8AE-F5E6A937E718}" srcOrd="0" destOrd="0" presId="urn:microsoft.com/office/officeart/2005/8/layout/cycle3"/>
    <dgm:cxn modelId="{98E8A953-B71D-1E43-AD75-4B39861A4A35}" srcId="{00869263-3CE7-3449-81C1-E5AD3DC46836}" destId="{45372135-76FF-5943-BDDA-42546715931B}" srcOrd="2" destOrd="0" parTransId="{5F993B2C-C5FE-5F40-A6B7-170B1D657173}" sibTransId="{687D4F4F-1489-D448-885F-BAE2D635AC14}"/>
    <dgm:cxn modelId="{7DD82B56-DFF7-064A-A493-6621DF74B768}" srcId="{00869263-3CE7-3449-81C1-E5AD3DC46836}" destId="{CF2BD83D-1D49-F74D-871F-4B62381743E4}" srcOrd="5" destOrd="0" parTransId="{5ECAAE2D-2C59-8E46-9FA9-B2369F844123}" sibTransId="{8177F4D5-39EA-8A4A-A3A0-BECBF935CC85}"/>
    <dgm:cxn modelId="{FBCE5C67-1903-2F4E-9E92-0B7FA776ED68}" srcId="{00869263-3CE7-3449-81C1-E5AD3DC46836}" destId="{AFC64CD5-1046-A54A-AAA1-48B6E0627977}" srcOrd="3" destOrd="0" parTransId="{77905D4A-2FEB-4F41-A2C5-96FC42802186}" sibTransId="{05B2906D-561D-8C4C-B49B-369CAAE13375}"/>
    <dgm:cxn modelId="{9BD8AB67-EF20-174B-9365-C611A1168854}" type="presOf" srcId="{40F9E117-EFEB-5F4A-8773-17429043BA3F}" destId="{EF7251DD-1180-664F-BA44-00A7C575B1CE}" srcOrd="0" destOrd="0" presId="urn:microsoft.com/office/officeart/2005/8/layout/cycle3"/>
    <dgm:cxn modelId="{9D0FC6A1-D056-EF4F-8771-7873B6BF7159}" type="presOf" srcId="{2556C6BE-7779-EB40-A5C8-25FE9FECD061}" destId="{5B5A8C6A-5CBB-6F46-9560-0BCA4C6082B8}" srcOrd="0" destOrd="0" presId="urn:microsoft.com/office/officeart/2005/8/layout/cycle3"/>
    <dgm:cxn modelId="{DB94CEAA-CF47-8044-8B51-D97966867729}" srcId="{00869263-3CE7-3449-81C1-E5AD3DC46836}" destId="{2556C6BE-7779-EB40-A5C8-25FE9FECD061}" srcOrd="0" destOrd="0" parTransId="{3996F6A5-E6BA-A444-9BE1-723D1CEF79D8}" sibTransId="{40F9E117-EFEB-5F4A-8773-17429043BA3F}"/>
    <dgm:cxn modelId="{DED0F5AE-51D0-5041-B475-8DE5C56A6BE7}" srcId="{00869263-3CE7-3449-81C1-E5AD3DC46836}" destId="{C5232AE3-4BB5-B74B-9655-24DDBE403761}" srcOrd="1" destOrd="0" parTransId="{E3C7C2F8-FD9E-2A4A-A0C9-6029D28AAB6E}" sibTransId="{25720D49-FCC4-B44F-BCEF-59F871283718}"/>
    <dgm:cxn modelId="{33EED5CC-AD55-DF49-A964-87493B5BCB19}" type="presOf" srcId="{C5232AE3-4BB5-B74B-9655-24DDBE403761}" destId="{FAD6CA47-9F81-7543-B28E-E749190AEBFD}" srcOrd="0" destOrd="0" presId="urn:microsoft.com/office/officeart/2005/8/layout/cycle3"/>
    <dgm:cxn modelId="{27623AE8-7173-1F40-A967-3E1026C0E3B1}" type="presOf" srcId="{CADAB55C-C96C-D94B-81E2-50221947356C}" destId="{6ED700D4-FEA3-3341-8E4A-D580533E43C2}" srcOrd="0" destOrd="0" presId="urn:microsoft.com/office/officeart/2005/8/layout/cycle3"/>
    <dgm:cxn modelId="{9599A3F2-5306-6446-BB10-5837029B78CC}" srcId="{00869263-3CE7-3449-81C1-E5AD3DC46836}" destId="{CADAB55C-C96C-D94B-81E2-50221947356C}" srcOrd="4" destOrd="0" parTransId="{E90BE181-415C-D946-9393-9839A8875593}" sibTransId="{3A8323B6-4B93-744D-A2C3-F97E86EE64A4}"/>
    <dgm:cxn modelId="{50DE9331-5654-C647-930B-3DBBCE9CA65F}" type="presParOf" srcId="{488E3C38-3C82-E948-9ACF-CCDD36970A4B}" destId="{C47508B3-B546-A840-A7F2-43F4102D879A}" srcOrd="0" destOrd="0" presId="urn:microsoft.com/office/officeart/2005/8/layout/cycle3"/>
    <dgm:cxn modelId="{7F887B85-7986-2448-9FC7-2DB11F4D0FA9}" type="presParOf" srcId="{C47508B3-B546-A840-A7F2-43F4102D879A}" destId="{5B5A8C6A-5CBB-6F46-9560-0BCA4C6082B8}" srcOrd="0" destOrd="0" presId="urn:microsoft.com/office/officeart/2005/8/layout/cycle3"/>
    <dgm:cxn modelId="{FAC5EBAA-6900-DC4E-852C-24E345FECCD6}" type="presParOf" srcId="{C47508B3-B546-A840-A7F2-43F4102D879A}" destId="{EF7251DD-1180-664F-BA44-00A7C575B1CE}" srcOrd="1" destOrd="0" presId="urn:microsoft.com/office/officeart/2005/8/layout/cycle3"/>
    <dgm:cxn modelId="{41A05DD9-1F2E-9042-8D08-C246CEA2F82D}" type="presParOf" srcId="{C47508B3-B546-A840-A7F2-43F4102D879A}" destId="{FAD6CA47-9F81-7543-B28E-E749190AEBFD}" srcOrd="2" destOrd="0" presId="urn:microsoft.com/office/officeart/2005/8/layout/cycle3"/>
    <dgm:cxn modelId="{0314F1E2-A603-5848-8CA5-26DA234ECD81}" type="presParOf" srcId="{C47508B3-B546-A840-A7F2-43F4102D879A}" destId="{5B1F0119-627D-D344-82D1-203C98AE4D5B}" srcOrd="3" destOrd="0" presId="urn:microsoft.com/office/officeart/2005/8/layout/cycle3"/>
    <dgm:cxn modelId="{3F61E2F5-18AE-B84E-8EC5-AD36E4C52E89}" type="presParOf" srcId="{C47508B3-B546-A840-A7F2-43F4102D879A}" destId="{CD110037-656A-1540-8A95-27D66EF7040E}" srcOrd="4" destOrd="0" presId="urn:microsoft.com/office/officeart/2005/8/layout/cycle3"/>
    <dgm:cxn modelId="{3529A040-A465-CD42-873B-ADF1518EB71A}" type="presParOf" srcId="{C47508B3-B546-A840-A7F2-43F4102D879A}" destId="{6ED700D4-FEA3-3341-8E4A-D580533E43C2}" srcOrd="5" destOrd="0" presId="urn:microsoft.com/office/officeart/2005/8/layout/cycle3"/>
    <dgm:cxn modelId="{77FBD8EF-CB37-6344-BA7F-A7B03C87013A}" type="presParOf" srcId="{C47508B3-B546-A840-A7F2-43F4102D879A}" destId="{D50FC971-C76C-594D-A8AE-F5E6A937E718}"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251DD-1180-664F-BA44-00A7C575B1CE}">
      <dsp:nvSpPr>
        <dsp:cNvPr id="0" name=""/>
        <dsp:cNvSpPr/>
      </dsp:nvSpPr>
      <dsp:spPr>
        <a:xfrm>
          <a:off x="1155312" y="-4122"/>
          <a:ext cx="4709011" cy="4709011"/>
        </a:xfrm>
        <a:prstGeom prst="circularArrow">
          <a:avLst>
            <a:gd name="adj1" fmla="val 5274"/>
            <a:gd name="adj2" fmla="val 312630"/>
            <a:gd name="adj3" fmla="val 14246139"/>
            <a:gd name="adj4" fmla="val 17116489"/>
            <a:gd name="adj5" fmla="val 5477"/>
          </a:avLst>
        </a:prstGeom>
        <a:solidFill>
          <a:srgbClr val="EEECE1">
            <a:lumMod val="75000"/>
          </a:srgb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5B5A8C6A-5CBB-6F46-9560-0BCA4C6082B8}">
      <dsp:nvSpPr>
        <dsp:cNvPr id="0" name=""/>
        <dsp:cNvSpPr/>
      </dsp:nvSpPr>
      <dsp:spPr>
        <a:xfrm>
          <a:off x="2623794" y="1911"/>
          <a:ext cx="1772046" cy="886023"/>
        </a:xfrm>
        <a:prstGeom prst="roundRect">
          <a:avLst/>
        </a:prstGeom>
        <a:solidFill>
          <a:srgbClr val="8064A2">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Father</a:t>
          </a:r>
        </a:p>
      </dsp:txBody>
      <dsp:txXfrm>
        <a:off x="2667046" y="45163"/>
        <a:ext cx="1685542" cy="799519"/>
      </dsp:txXfrm>
    </dsp:sp>
    <dsp:sp modelId="{FAD6CA47-9F81-7543-B28E-E749190AEBFD}">
      <dsp:nvSpPr>
        <dsp:cNvPr id="0" name=""/>
        <dsp:cNvSpPr/>
      </dsp:nvSpPr>
      <dsp:spPr>
        <a:xfrm>
          <a:off x="4278205" y="957086"/>
          <a:ext cx="1772046" cy="886023"/>
        </a:xfrm>
        <a:prstGeom prst="roundRect">
          <a:avLst/>
        </a:prstGeom>
        <a:solidFill>
          <a:srgbClr val="C0504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Son</a:t>
          </a:r>
        </a:p>
      </dsp:txBody>
      <dsp:txXfrm>
        <a:off x="4321457" y="1000338"/>
        <a:ext cx="1685542" cy="799519"/>
      </dsp:txXfrm>
    </dsp:sp>
    <dsp:sp modelId="{5B1F0119-627D-D344-82D1-203C98AE4D5B}">
      <dsp:nvSpPr>
        <dsp:cNvPr id="0" name=""/>
        <dsp:cNvSpPr/>
      </dsp:nvSpPr>
      <dsp:spPr>
        <a:xfrm>
          <a:off x="4278205" y="2867435"/>
          <a:ext cx="1772046" cy="886023"/>
        </a:xfrm>
        <a:prstGeom prst="roundRect">
          <a:avLst/>
        </a:prstGeom>
        <a:solidFill>
          <a:srgbClr val="4F81B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Spirit</a:t>
          </a:r>
        </a:p>
      </dsp:txBody>
      <dsp:txXfrm>
        <a:off x="4321457" y="2910687"/>
        <a:ext cx="1685542" cy="799519"/>
      </dsp:txXfrm>
    </dsp:sp>
    <dsp:sp modelId="{CD110037-656A-1540-8A95-27D66EF7040E}">
      <dsp:nvSpPr>
        <dsp:cNvPr id="0" name=""/>
        <dsp:cNvSpPr/>
      </dsp:nvSpPr>
      <dsp:spPr>
        <a:xfrm>
          <a:off x="2623794" y="3822610"/>
          <a:ext cx="1772046" cy="886023"/>
        </a:xfrm>
        <a:prstGeom prst="roundRect">
          <a:avLst/>
        </a:prstGeom>
        <a:solidFill>
          <a:sysClr val="window" lastClr="FFFFFF">
            <a:lumMod val="75000"/>
          </a:sys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You</a:t>
          </a:r>
        </a:p>
      </dsp:txBody>
      <dsp:txXfrm>
        <a:off x="2667046" y="3865862"/>
        <a:ext cx="1685542" cy="799519"/>
      </dsp:txXfrm>
    </dsp:sp>
    <dsp:sp modelId="{6ED700D4-FEA3-3341-8E4A-D580533E43C2}">
      <dsp:nvSpPr>
        <dsp:cNvPr id="0" name=""/>
        <dsp:cNvSpPr/>
      </dsp:nvSpPr>
      <dsp:spPr>
        <a:xfrm>
          <a:off x="969383" y="2867435"/>
          <a:ext cx="1772046" cy="886023"/>
        </a:xfrm>
        <a:prstGeom prst="roundRect">
          <a:avLst/>
        </a:prstGeom>
        <a:solidFill>
          <a:srgbClr val="4F81B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Spirit</a:t>
          </a:r>
        </a:p>
      </dsp:txBody>
      <dsp:txXfrm>
        <a:off x="1012635" y="2910687"/>
        <a:ext cx="1685542" cy="799519"/>
      </dsp:txXfrm>
    </dsp:sp>
    <dsp:sp modelId="{D50FC971-C76C-594D-A8AE-F5E6A937E718}">
      <dsp:nvSpPr>
        <dsp:cNvPr id="0" name=""/>
        <dsp:cNvSpPr/>
      </dsp:nvSpPr>
      <dsp:spPr>
        <a:xfrm>
          <a:off x="969383" y="957086"/>
          <a:ext cx="1772046" cy="886023"/>
        </a:xfrm>
        <a:prstGeom prst="roundRect">
          <a:avLst/>
        </a:prstGeom>
        <a:solidFill>
          <a:srgbClr val="C0504D">
            <a:lumMod val="7500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ysClr val="windowText" lastClr="000000"/>
              </a:solidFill>
              <a:latin typeface="Calibri"/>
              <a:ea typeface="+mn-ea"/>
              <a:cs typeface="+mn-cs"/>
            </a:rPr>
            <a:t>Son </a:t>
          </a:r>
        </a:p>
      </dsp:txBody>
      <dsp:txXfrm>
        <a:off x="1012635" y="1000338"/>
        <a:ext cx="1685542" cy="79951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F4EC7-5798-443B-BDD0-624E6CFF4D2E}" type="datetimeFigureOut">
              <a:rPr lang="en-US" smtClean="0"/>
              <a:t>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41CA9-F99C-485E-8492-CA52C86F0469}" type="slidenum">
              <a:rPr lang="en-US" smtClean="0"/>
              <a:t>‹#›</a:t>
            </a:fld>
            <a:endParaRPr lang="en-US"/>
          </a:p>
        </p:txBody>
      </p:sp>
    </p:spTree>
    <p:extLst>
      <p:ext uri="{BB962C8B-B14F-4D97-AF65-F5344CB8AC3E}">
        <p14:creationId xmlns:p14="http://schemas.microsoft.com/office/powerpoint/2010/main" val="3923975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ctr">
              <a:defRPr sz="54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Imprint MT Shadow" pitchFamily="82" charset="77"/>
                <a:ea typeface="Imprint MT Shadow" pitchFamily="82" charset="77"/>
                <a:cs typeface="Arial" charset="0"/>
              </a:defRPr>
            </a:lvl1pPr>
          </a:lstStyle>
          <a:p>
            <a:r>
              <a:rPr lang="en-US" dirty="0"/>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Garamond" panose="02020404030301010803" pitchFamily="18" charset="0"/>
                <a:ea typeface="Garamond" panose="02020404030301010803" pitchFamily="18"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Date Placeholder 6"/>
          <p:cNvSpPr>
            <a:spLocks noGrp="1"/>
          </p:cNvSpPr>
          <p:nvPr>
            <p:ph type="dt" sz="half" idx="10"/>
          </p:nvPr>
        </p:nvSpPr>
        <p:spPr/>
        <p:txBody>
          <a:bodyPr/>
          <a:lstStyle/>
          <a:p>
            <a:fld id="{ECD19FB2-3AAB-4D03-B13A-2960828C78E3}" type="datetimeFigureOut">
              <a:rPr lang="en-US" dirty="0"/>
              <a:t>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p:txBody>
          <a:bodyPr/>
          <a:lstStyle>
            <a:lvl1pPr>
              <a:defRPr u="none">
                <a:solidFill>
                  <a:schemeClr val="accent1">
                    <a:lumMod val="40000"/>
                    <a:lumOff val="60000"/>
                  </a:schemeClr>
                </a:solidFill>
                <a:latin typeface="Imprint MT Shadow" pitchFamily="82" charset="77"/>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4400">
                <a:latin typeface="Garamond" panose="02020404030301010803" pitchFamily="18" charset="0"/>
              </a:defRPr>
            </a:lvl1pPr>
            <a:lvl2pPr>
              <a:defRPr sz="4000">
                <a:latin typeface="Garamond" panose="02020404030301010803" pitchFamily="18" charset="0"/>
              </a:defRPr>
            </a:lvl2pPr>
            <a:lvl3pPr>
              <a:defRPr sz="4000">
                <a:latin typeface="Garamond" panose="02020404030301010803" pitchFamily="18" charset="0"/>
              </a:defRPr>
            </a:lvl3pPr>
            <a:lvl4pPr>
              <a:defRPr sz="4000">
                <a:latin typeface="Garamond" panose="02020404030301010803" pitchFamily="18" charset="0"/>
              </a:defRPr>
            </a:lvl4pPr>
            <a:lvl5pPr>
              <a:defRPr sz="4000">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9916976-5D93-46E4-A98A-FAD63E4D0EA8}" type="datetimeFigureOut">
              <a:rPr lang="en-US" dirty="0"/>
              <a:t>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F39F4F5-F4D2-4D2A-AB60-88D37ADCB869}" type="datetimeFigureOut">
              <a:rPr lang="en-US" dirty="0"/>
              <a:t>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3BC6CE-6D1E-47E5-8859-F31AC5380EB2}"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B4E7C4-4DA4-404D-9965-B13F2DD7D8BF}" type="datetimeFigureOut">
              <a:rPr lang="en-US" dirty="0"/>
              <a:t>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6FB7AA-4A53-424F-AD41-70827B6504BA}" type="datetimeFigureOut">
              <a:rPr lang="en-US" dirty="0"/>
              <a:t>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ED02AE-B9A4-47BD-AF8E-97E16144138B}" type="datetimeFigureOut">
              <a:rPr lang="en-US" dirty="0"/>
              <a:t>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0FD78B-DB02-4362-BCDC-98A55456977C}" type="datetimeFigureOut">
              <a:rPr lang="en-US" dirty="0"/>
              <a:t>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2/4/20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ctr"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davenancymorri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biblia.com/bible/esv/Eph.%204.22%E2%80%9324" TargetMode="External"/><Relationship Id="rId13" Type="http://schemas.openxmlformats.org/officeDocument/2006/relationships/hyperlink" Target="http://biblia.com/bible/esv/1%20Thess.%204.4" TargetMode="External"/><Relationship Id="rId3" Type="http://schemas.openxmlformats.org/officeDocument/2006/relationships/hyperlink" Target="http://biblia.com/bible/esv/Rom.%208.13" TargetMode="External"/><Relationship Id="rId7" Type="http://schemas.openxmlformats.org/officeDocument/2006/relationships/hyperlink" Target="http://biblia.com/bible/esv/2%20Cor.%203.18" TargetMode="External"/><Relationship Id="rId12" Type="http://schemas.openxmlformats.org/officeDocument/2006/relationships/hyperlink" Target="http://biblia.com/bible/esv/Heb%2013.21" TargetMode="External"/><Relationship Id="rId2" Type="http://schemas.openxmlformats.org/officeDocument/2006/relationships/hyperlink" Target="http://biblia.com/bible/esv/Rom.%208.29" TargetMode="External"/><Relationship Id="rId1" Type="http://schemas.openxmlformats.org/officeDocument/2006/relationships/slideLayout" Target="../slideLayouts/slideLayout2.xml"/><Relationship Id="rId6" Type="http://schemas.openxmlformats.org/officeDocument/2006/relationships/hyperlink" Target="http://biblia.com/bible/esv/1%20Cor%206.20" TargetMode="External"/><Relationship Id="rId11" Type="http://schemas.openxmlformats.org/officeDocument/2006/relationships/hyperlink" Target="http://biblia.com/bible/esv/Heb.%2013.20" TargetMode="External"/><Relationship Id="rId5" Type="http://schemas.openxmlformats.org/officeDocument/2006/relationships/hyperlink" Target="http://biblia.com/bible/esv/1%20Cor%206.19" TargetMode="External"/><Relationship Id="rId10" Type="http://schemas.openxmlformats.org/officeDocument/2006/relationships/hyperlink" Target="http://biblia.com/bible/esv/2%20Thess.%202.13" TargetMode="External"/><Relationship Id="rId4" Type="http://schemas.openxmlformats.org/officeDocument/2006/relationships/hyperlink" Target="http://biblia.com/bible/esv/1%20Cor.%206.11" TargetMode="External"/><Relationship Id="rId9" Type="http://schemas.openxmlformats.org/officeDocument/2006/relationships/hyperlink" Target="http://biblia.com/bible/esv/1%20Thess.%205.23" TargetMode="External"/><Relationship Id="rId14" Type="http://schemas.openxmlformats.org/officeDocument/2006/relationships/hyperlink" Target="http://biblia.com/bible/esv/1%20Thess%205.2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8428" y="3403600"/>
            <a:ext cx="9144000" cy="1641490"/>
          </a:xfrm>
        </p:spPr>
        <p:txBody>
          <a:bodyPr>
            <a:normAutofit fontScale="90000"/>
          </a:bodyPr>
          <a:lstStyle/>
          <a:p>
            <a:r>
              <a:rPr lang="en-US" sz="6700" i="1" dirty="0">
                <a:latin typeface="Garamond" panose="02020404030301010803" pitchFamily="18" charset="0"/>
              </a:rPr>
              <a:t>~ or ~</a:t>
            </a:r>
            <a:br>
              <a:rPr lang="en-US" sz="6700" i="1" dirty="0">
                <a:latin typeface="Garamond" panose="02020404030301010803" pitchFamily="18" charset="0"/>
              </a:rPr>
            </a:br>
            <a:r>
              <a:rPr lang="en-US" sz="6700" i="1" dirty="0">
                <a:latin typeface="Garamond" panose="02020404030301010803" pitchFamily="18" charset="0"/>
              </a:rPr>
              <a:t>Salvation from Start to Finish</a:t>
            </a:r>
            <a:endParaRPr lang="en-US" sz="4000" dirty="0"/>
          </a:p>
        </p:txBody>
      </p:sp>
      <p:sp>
        <p:nvSpPr>
          <p:cNvPr id="3" name="Subtitle 2"/>
          <p:cNvSpPr>
            <a:spLocks noGrp="1"/>
          </p:cNvSpPr>
          <p:nvPr>
            <p:ph type="subTitle" idx="1"/>
          </p:nvPr>
        </p:nvSpPr>
        <p:spPr>
          <a:xfrm>
            <a:off x="469900" y="3168672"/>
            <a:ext cx="11163300" cy="441695"/>
          </a:xfrm>
        </p:spPr>
        <p:txBody>
          <a:bodyPr>
            <a:noAutofit/>
          </a:bodyPr>
          <a:lstStyle/>
          <a:p>
            <a:pPr algn="ctr"/>
            <a:r>
              <a:rPr lang="en-US" sz="9600" dirty="0">
                <a:latin typeface="Imprint MT Shadow" pitchFamily="82" charset="77"/>
                <a:cs typeface="Centaur" panose="020F0502020204030204" pitchFamily="34" charset="0"/>
              </a:rPr>
              <a:t>SOTERIOLOGY </a:t>
            </a:r>
          </a:p>
          <a:p>
            <a:pPr algn="ctr"/>
            <a:r>
              <a:rPr lang="en-US" sz="7200" dirty="0">
                <a:latin typeface="Imprint MT Shadow" pitchFamily="82" charset="77"/>
                <a:cs typeface="Centaur" panose="020F0502020204030204" pitchFamily="34" charset="0"/>
              </a:rPr>
              <a:t>from Genesis to Revelation</a:t>
            </a:r>
          </a:p>
        </p:txBody>
      </p:sp>
    </p:spTree>
    <p:extLst>
      <p:ext uri="{BB962C8B-B14F-4D97-AF65-F5344CB8AC3E}">
        <p14:creationId xmlns:p14="http://schemas.microsoft.com/office/powerpoint/2010/main" val="373845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B84B-B13A-D447-A8D5-9122C9BB3953}"/>
              </a:ext>
            </a:extLst>
          </p:cNvPr>
          <p:cNvSpPr>
            <a:spLocks noGrp="1"/>
          </p:cNvSpPr>
          <p:nvPr>
            <p:ph type="title"/>
          </p:nvPr>
        </p:nvSpPr>
        <p:spPr/>
        <p:txBody>
          <a:bodyPr>
            <a:normAutofit/>
          </a:bodyPr>
          <a:lstStyle/>
          <a:p>
            <a:r>
              <a:rPr lang="en-US" sz="8000" dirty="0">
                <a:solidFill>
                  <a:schemeClr val="accent1">
                    <a:lumMod val="40000"/>
                    <a:lumOff val="60000"/>
                  </a:schemeClr>
                </a:solidFill>
              </a:rPr>
              <a:t>Twelve-Week Schedule</a:t>
            </a:r>
            <a:endParaRPr lang="en-US"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878E11CF-EF7B-304A-A0E5-BD860E5661E1}"/>
              </a:ext>
            </a:extLst>
          </p:cNvPr>
          <p:cNvSpPr>
            <a:spLocks noGrp="1"/>
          </p:cNvSpPr>
          <p:nvPr>
            <p:ph idx="1"/>
          </p:nvPr>
        </p:nvSpPr>
        <p:spPr>
          <a:xfrm>
            <a:off x="1120000" y="1825625"/>
            <a:ext cx="10233800" cy="4667250"/>
          </a:xfrm>
        </p:spPr>
        <p:txBody>
          <a:bodyPr>
            <a:normAutofit fontScale="32500" lnSpcReduction="20000"/>
          </a:bodyPr>
          <a:lstStyle/>
          <a:p>
            <a:pPr lvl="0"/>
            <a:r>
              <a:rPr lang="en-US" sz="6200" dirty="0"/>
              <a:t>Introduction (12/1/19)</a:t>
            </a:r>
          </a:p>
          <a:p>
            <a:pPr lvl="0"/>
            <a:r>
              <a:rPr lang="en-US" sz="6200" dirty="0"/>
              <a:t>The Problem Defined (Anthropology and Hamartiology) (12/8/19)</a:t>
            </a:r>
          </a:p>
          <a:p>
            <a:r>
              <a:rPr lang="en-US" sz="6200" dirty="0"/>
              <a:t>Salvation</a:t>
            </a:r>
            <a:r>
              <a:rPr lang="en-US" sz="6200" b="1" dirty="0">
                <a:solidFill>
                  <a:schemeClr val="accent1">
                    <a:lumMod val="40000"/>
                    <a:lumOff val="60000"/>
                  </a:schemeClr>
                </a:solidFill>
              </a:rPr>
              <a:t> </a:t>
            </a:r>
            <a:r>
              <a:rPr lang="en-US" sz="6200" dirty="0"/>
              <a:t>Promised (12/15/19)</a:t>
            </a:r>
          </a:p>
          <a:p>
            <a:pPr lvl="0"/>
            <a:r>
              <a:rPr lang="en-US" sz="6200" dirty="0"/>
              <a:t>The Lamb of God #1 (12/22/19)</a:t>
            </a:r>
          </a:p>
          <a:p>
            <a:pPr lvl="0"/>
            <a:r>
              <a:rPr lang="en-US" sz="6200" dirty="0"/>
              <a:t>The Lamb of God #2 (12/29/20)</a:t>
            </a:r>
          </a:p>
          <a:p>
            <a:pPr lvl="0"/>
            <a:r>
              <a:rPr lang="en-US" sz="6200" dirty="0"/>
              <a:t>The Role of the Holy Spirit (1/5/20)</a:t>
            </a:r>
          </a:p>
          <a:p>
            <a:pPr lvl="0"/>
            <a:r>
              <a:rPr lang="en-US" sz="6200" dirty="0"/>
              <a:t>Provisions of Salvation (Election) (1/12/20)</a:t>
            </a:r>
          </a:p>
          <a:p>
            <a:r>
              <a:rPr lang="en-US" sz="6200" dirty="0"/>
              <a:t>Provisions of Salvation (Atonement) (1/19/20)</a:t>
            </a:r>
          </a:p>
          <a:p>
            <a:r>
              <a:rPr lang="en-US" sz="6200" b="1" dirty="0">
                <a:solidFill>
                  <a:schemeClr val="accent1">
                    <a:lumMod val="40000"/>
                    <a:lumOff val="60000"/>
                  </a:schemeClr>
                </a:solidFill>
              </a:rPr>
              <a:t>Provisions of Salvation (Sanctification) (1/26/20)</a:t>
            </a:r>
          </a:p>
          <a:p>
            <a:pPr lvl="0"/>
            <a:r>
              <a:rPr lang="en-US" sz="6200" dirty="0"/>
              <a:t>No Sunday School (2/2/20)</a:t>
            </a:r>
          </a:p>
          <a:p>
            <a:pPr lvl="0"/>
            <a:r>
              <a:rPr lang="en-US" sz="6200" dirty="0"/>
              <a:t>Security (2/9/20)</a:t>
            </a:r>
          </a:p>
          <a:p>
            <a:pPr lvl="0"/>
            <a:r>
              <a:rPr lang="en-US" sz="6200" dirty="0"/>
              <a:t>The Gospel Ministry of Salvation (2/16/20)</a:t>
            </a:r>
          </a:p>
          <a:p>
            <a:pPr lvl="0"/>
            <a:r>
              <a:rPr lang="en-US" sz="6200" dirty="0"/>
              <a:t>The Daily Walk of Salvation (2/23/20)			</a:t>
            </a:r>
            <a:r>
              <a:rPr lang="en-US" sz="6200" dirty="0">
                <a:hlinkClick r:id="rId2"/>
              </a:rPr>
              <a:t>www.davenancymorris.com</a:t>
            </a:r>
            <a:r>
              <a:rPr lang="en-US" sz="6200" dirty="0"/>
              <a:t>  </a:t>
            </a:r>
          </a:p>
          <a:p>
            <a:pPr marL="0" indent="0" algn="ctr">
              <a:buNone/>
            </a:pPr>
            <a:endParaRPr lang="en-US" dirty="0"/>
          </a:p>
        </p:txBody>
      </p:sp>
    </p:spTree>
    <p:extLst>
      <p:ext uri="{BB962C8B-B14F-4D97-AF65-F5344CB8AC3E}">
        <p14:creationId xmlns:p14="http://schemas.microsoft.com/office/powerpoint/2010/main" val="4203504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B84B-B13A-D447-A8D5-9122C9BB3953}"/>
              </a:ext>
            </a:extLst>
          </p:cNvPr>
          <p:cNvSpPr>
            <a:spLocks noGrp="1"/>
          </p:cNvSpPr>
          <p:nvPr>
            <p:ph type="title"/>
          </p:nvPr>
        </p:nvSpPr>
        <p:spPr>
          <a:xfrm>
            <a:off x="838200" y="18255"/>
            <a:ext cx="10515600" cy="1325563"/>
          </a:xfrm>
        </p:spPr>
        <p:txBody>
          <a:bodyPr/>
          <a:lstStyle/>
          <a:p>
            <a:r>
              <a:rPr lang="en-US" dirty="0"/>
              <a:t>Review</a:t>
            </a:r>
          </a:p>
        </p:txBody>
      </p:sp>
      <p:sp>
        <p:nvSpPr>
          <p:cNvPr id="3" name="Content Placeholder 2">
            <a:extLst>
              <a:ext uri="{FF2B5EF4-FFF2-40B4-BE49-F238E27FC236}">
                <a16:creationId xmlns:a16="http://schemas.microsoft.com/office/drawing/2014/main" id="{878E11CF-EF7B-304A-A0E5-BD860E5661E1}"/>
              </a:ext>
            </a:extLst>
          </p:cNvPr>
          <p:cNvSpPr>
            <a:spLocks noGrp="1"/>
          </p:cNvSpPr>
          <p:nvPr>
            <p:ph idx="1"/>
          </p:nvPr>
        </p:nvSpPr>
        <p:spPr>
          <a:xfrm>
            <a:off x="276852" y="1253330"/>
            <a:ext cx="7430234" cy="5350669"/>
          </a:xfrm>
        </p:spPr>
        <p:txBody>
          <a:bodyPr>
            <a:normAutofit fontScale="92500" lnSpcReduction="10000"/>
          </a:bodyPr>
          <a:lstStyle/>
          <a:p>
            <a:r>
              <a:rPr lang="en-US" sz="3600" dirty="0"/>
              <a:t>Atonement is ultimately about what Christ has done on the cross, prefigured in the rituals of the OT sacrifices</a:t>
            </a:r>
          </a:p>
          <a:p>
            <a:r>
              <a:rPr lang="en-US" sz="3600" dirty="0"/>
              <a:t>Concept of Atonement is found throughout the OT</a:t>
            </a:r>
          </a:p>
          <a:p>
            <a:pPr lvl="1"/>
            <a:r>
              <a:rPr lang="en-US" sz="3200" dirty="0"/>
              <a:t>God continued to teach His people that their sins must be atoned for, literally covered</a:t>
            </a:r>
          </a:p>
          <a:p>
            <a:pPr lvl="1"/>
            <a:r>
              <a:rPr lang="en-US" sz="3200" dirty="0"/>
              <a:t>Atonement associated to the concept of the Messiah who would fully atone for the sins of God’s people</a:t>
            </a:r>
          </a:p>
          <a:p>
            <a:pPr lvl="1"/>
            <a:r>
              <a:rPr lang="en-US" sz="3200" dirty="0"/>
              <a:t>“The blood of bulls and goats could never take away sins”</a:t>
            </a:r>
          </a:p>
          <a:p>
            <a:pPr lvl="1"/>
            <a:endParaRPr lang="en-US" sz="3200" dirty="0"/>
          </a:p>
        </p:txBody>
      </p:sp>
      <p:pic>
        <p:nvPicPr>
          <p:cNvPr id="5" name="Picture 4">
            <a:extLst>
              <a:ext uri="{FF2B5EF4-FFF2-40B4-BE49-F238E27FC236}">
                <a16:creationId xmlns:a16="http://schemas.microsoft.com/office/drawing/2014/main" id="{2BE79894-5FF9-4E56-9B05-561CF5347A26}"/>
              </a:ext>
            </a:extLst>
          </p:cNvPr>
          <p:cNvPicPr>
            <a:picLocks noChangeAspect="1"/>
          </p:cNvPicPr>
          <p:nvPr/>
        </p:nvPicPr>
        <p:blipFill>
          <a:blip r:embed="rId2"/>
          <a:stretch>
            <a:fillRect/>
          </a:stretch>
        </p:blipFill>
        <p:spPr>
          <a:xfrm>
            <a:off x="8491074" y="1383970"/>
            <a:ext cx="3134869" cy="4559809"/>
          </a:xfrm>
          <a:prstGeom prst="rect">
            <a:avLst/>
          </a:prstGeom>
        </p:spPr>
      </p:pic>
    </p:spTree>
    <p:extLst>
      <p:ext uri="{BB962C8B-B14F-4D97-AF65-F5344CB8AC3E}">
        <p14:creationId xmlns:p14="http://schemas.microsoft.com/office/powerpoint/2010/main" val="45386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2170-32AD-7A47-BEE4-A8DEBC59CDA5}"/>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D9CA8B2B-C7AB-774E-B4EC-FA2A18F739BC}"/>
              </a:ext>
            </a:extLst>
          </p:cNvPr>
          <p:cNvSpPr>
            <a:spLocks noGrp="1"/>
          </p:cNvSpPr>
          <p:nvPr>
            <p:ph idx="1"/>
          </p:nvPr>
        </p:nvSpPr>
        <p:spPr>
          <a:xfrm>
            <a:off x="1120000" y="1495425"/>
            <a:ext cx="10233800" cy="4351338"/>
          </a:xfrm>
        </p:spPr>
        <p:txBody>
          <a:bodyPr>
            <a:normAutofit fontScale="77500" lnSpcReduction="20000"/>
          </a:bodyPr>
          <a:lstStyle/>
          <a:p>
            <a:r>
              <a:rPr lang="en-US" sz="4300" dirty="0"/>
              <a:t>Atonement in the OT</a:t>
            </a:r>
          </a:p>
          <a:p>
            <a:pPr lvl="1"/>
            <a:r>
              <a:rPr lang="en-US" sz="3900" dirty="0"/>
              <a:t>Animal sacrifice</a:t>
            </a:r>
          </a:p>
          <a:p>
            <a:pPr lvl="2"/>
            <a:r>
              <a:rPr lang="en-US" sz="3500" dirty="0"/>
              <a:t>Sins confessed and symbolically transferred to the animal</a:t>
            </a:r>
          </a:p>
          <a:p>
            <a:pPr lvl="1"/>
            <a:r>
              <a:rPr lang="en-US" sz="3900" dirty="0"/>
              <a:t>Day of Atonement</a:t>
            </a:r>
          </a:p>
          <a:p>
            <a:pPr lvl="2"/>
            <a:r>
              <a:rPr lang="en-US" sz="3500" dirty="0"/>
              <a:t>Sacrifices made for all the people</a:t>
            </a:r>
          </a:p>
          <a:p>
            <a:r>
              <a:rPr lang="en-US" sz="3900" dirty="0"/>
              <a:t>Atonement in the NT</a:t>
            </a:r>
          </a:p>
          <a:p>
            <a:pPr lvl="1"/>
            <a:r>
              <a:rPr lang="en-US" sz="3500" dirty="0"/>
              <a:t>OT sacrifices now realized in Christ who makes perfect atonement for His people</a:t>
            </a:r>
          </a:p>
          <a:p>
            <a:pPr lvl="1"/>
            <a:r>
              <a:rPr lang="en-US" sz="3500" dirty="0"/>
              <a:t>Christ is the perfect sacrificial Lamb who takes away the sins of His people once and for all</a:t>
            </a:r>
          </a:p>
          <a:p>
            <a:pPr lvl="1"/>
            <a:r>
              <a:rPr lang="en-US" sz="3500" dirty="0"/>
              <a:t>Atonement is particular rather than universal – Christ atones for the sins of His sheep alone</a:t>
            </a:r>
          </a:p>
          <a:p>
            <a:pPr lvl="2"/>
            <a:endParaRPr lang="en-US" sz="3500" dirty="0"/>
          </a:p>
        </p:txBody>
      </p:sp>
    </p:spTree>
    <p:extLst>
      <p:ext uri="{BB962C8B-B14F-4D97-AF65-F5344CB8AC3E}">
        <p14:creationId xmlns:p14="http://schemas.microsoft.com/office/powerpoint/2010/main" val="120500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9A76-A626-6E46-95BB-DF83B488176B}"/>
              </a:ext>
            </a:extLst>
          </p:cNvPr>
          <p:cNvSpPr>
            <a:spLocks noGrp="1"/>
          </p:cNvSpPr>
          <p:nvPr>
            <p:ph type="title"/>
          </p:nvPr>
        </p:nvSpPr>
        <p:spPr/>
        <p:txBody>
          <a:bodyPr/>
          <a:lstStyle/>
          <a:p>
            <a:r>
              <a:rPr lang="en-US" dirty="0"/>
              <a:t>Testimony</a:t>
            </a:r>
          </a:p>
        </p:txBody>
      </p:sp>
      <p:sp>
        <p:nvSpPr>
          <p:cNvPr id="3" name="Content Placeholder 2">
            <a:extLst>
              <a:ext uri="{FF2B5EF4-FFF2-40B4-BE49-F238E27FC236}">
                <a16:creationId xmlns:a16="http://schemas.microsoft.com/office/drawing/2014/main" id="{5A486F9A-A5C5-1649-AE7E-57D72EBF11CD}"/>
              </a:ext>
            </a:extLst>
          </p:cNvPr>
          <p:cNvSpPr>
            <a:spLocks noGrp="1"/>
          </p:cNvSpPr>
          <p:nvPr>
            <p:ph idx="1"/>
          </p:nvPr>
        </p:nvSpPr>
        <p:spPr/>
        <p:txBody>
          <a:bodyPr/>
          <a:lstStyle/>
          <a:p>
            <a:endParaRPr lang="en-US" dirty="0"/>
          </a:p>
          <a:p>
            <a:endParaRPr lang="en-US" dirty="0"/>
          </a:p>
          <a:p>
            <a:pPr marL="0" indent="0" algn="ctr">
              <a:buNone/>
            </a:pPr>
            <a:r>
              <a:rPr lang="en-US" dirty="0"/>
              <a:t>Andrew McCallum</a:t>
            </a:r>
          </a:p>
        </p:txBody>
      </p:sp>
    </p:spTree>
    <p:extLst>
      <p:ext uri="{BB962C8B-B14F-4D97-AF65-F5344CB8AC3E}">
        <p14:creationId xmlns:p14="http://schemas.microsoft.com/office/powerpoint/2010/main" val="378355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CA96D-19FB-4185-932D-E830E6967CB6}"/>
              </a:ext>
            </a:extLst>
          </p:cNvPr>
          <p:cNvSpPr>
            <a:spLocks noGrp="1"/>
          </p:cNvSpPr>
          <p:nvPr>
            <p:ph type="title"/>
          </p:nvPr>
        </p:nvSpPr>
        <p:spPr/>
        <p:txBody>
          <a:bodyPr/>
          <a:lstStyle/>
          <a:p>
            <a:r>
              <a:rPr lang="en-US" dirty="0"/>
              <a:t>Theology and Mystery</a:t>
            </a:r>
          </a:p>
        </p:txBody>
      </p:sp>
      <p:sp>
        <p:nvSpPr>
          <p:cNvPr id="3" name="Content Placeholder 2">
            <a:extLst>
              <a:ext uri="{FF2B5EF4-FFF2-40B4-BE49-F238E27FC236}">
                <a16:creationId xmlns:a16="http://schemas.microsoft.com/office/drawing/2014/main" id="{3C63912A-3C10-4A57-8290-0132E684BDA9}"/>
              </a:ext>
            </a:extLst>
          </p:cNvPr>
          <p:cNvSpPr>
            <a:spLocks noGrp="1"/>
          </p:cNvSpPr>
          <p:nvPr>
            <p:ph idx="1"/>
          </p:nvPr>
        </p:nvSpPr>
        <p:spPr>
          <a:xfrm>
            <a:off x="838201" y="1644042"/>
            <a:ext cx="6340812" cy="4351338"/>
          </a:xfrm>
        </p:spPr>
        <p:txBody>
          <a:bodyPr>
            <a:normAutofit fontScale="77500" lnSpcReduction="20000"/>
          </a:bodyPr>
          <a:lstStyle/>
          <a:p>
            <a:r>
              <a:rPr lang="en-US" sz="3200" dirty="0"/>
              <a:t>The historic Christian church has debated many theological issues, sometimes attempting to define a given theological truth, and sometime proclaiming it to be a “mystery”</a:t>
            </a:r>
          </a:p>
          <a:p>
            <a:r>
              <a:rPr lang="en-US" sz="3200" dirty="0"/>
              <a:t>There are elements of mystery in the following doctrines:</a:t>
            </a:r>
          </a:p>
          <a:p>
            <a:pPr lvl="1"/>
            <a:r>
              <a:rPr lang="en-US" sz="2800" dirty="0"/>
              <a:t>The Trinity</a:t>
            </a:r>
          </a:p>
          <a:p>
            <a:pPr lvl="1"/>
            <a:r>
              <a:rPr lang="en-US" sz="2800" dirty="0"/>
              <a:t>Christ as divine and human</a:t>
            </a:r>
          </a:p>
          <a:p>
            <a:pPr lvl="1"/>
            <a:r>
              <a:rPr lang="en-US" sz="2800" dirty="0"/>
              <a:t>God’s sovereignty and man’s free will</a:t>
            </a:r>
          </a:p>
          <a:p>
            <a:r>
              <a:rPr lang="en-US" sz="3200" dirty="0"/>
              <a:t>But there are elements of God’s working that he has made known to us and we must seek to defend them through our confessions and creeds</a:t>
            </a:r>
          </a:p>
          <a:p>
            <a:pPr lvl="1"/>
            <a:endParaRPr lang="en-US" dirty="0"/>
          </a:p>
        </p:txBody>
      </p:sp>
      <p:pic>
        <p:nvPicPr>
          <p:cNvPr id="2050" name="Picture 2" descr="Image result for charles spurgeon">
            <a:extLst>
              <a:ext uri="{FF2B5EF4-FFF2-40B4-BE49-F238E27FC236}">
                <a16:creationId xmlns:a16="http://schemas.microsoft.com/office/drawing/2014/main" id="{E284EA56-6205-4689-BB8C-02A84D8AD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0601" y="1725579"/>
            <a:ext cx="3038475" cy="1504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0C95B81-2700-4008-8603-05CBD34BCC0D}"/>
              </a:ext>
            </a:extLst>
          </p:cNvPr>
          <p:cNvSpPr txBox="1"/>
          <p:nvPr/>
        </p:nvSpPr>
        <p:spPr>
          <a:xfrm>
            <a:off x="8017314" y="3289036"/>
            <a:ext cx="3151762" cy="2031325"/>
          </a:xfrm>
          <a:prstGeom prst="rect">
            <a:avLst/>
          </a:prstGeom>
          <a:noFill/>
        </p:spPr>
        <p:txBody>
          <a:bodyPr wrap="square" rtlCol="0">
            <a:spAutoFit/>
          </a:bodyPr>
          <a:lstStyle/>
          <a:p>
            <a:r>
              <a:rPr lang="en-US" dirty="0"/>
              <a:t>Question to Charles Spurgeon:</a:t>
            </a:r>
          </a:p>
          <a:p>
            <a:r>
              <a:rPr lang="en-US" dirty="0"/>
              <a:t>How do you reconcile the sovereignty of God in salvation with man’s free will?</a:t>
            </a:r>
          </a:p>
          <a:p>
            <a:endParaRPr lang="en-US" dirty="0"/>
          </a:p>
          <a:p>
            <a:r>
              <a:rPr lang="en-US" dirty="0"/>
              <a:t>Spurgeon’s answer:</a:t>
            </a:r>
          </a:p>
          <a:p>
            <a:r>
              <a:rPr lang="en-US" dirty="0"/>
              <a:t>I never try to reconcile friends</a:t>
            </a:r>
          </a:p>
        </p:txBody>
      </p:sp>
    </p:spTree>
    <p:extLst>
      <p:ext uri="{BB962C8B-B14F-4D97-AF65-F5344CB8AC3E}">
        <p14:creationId xmlns:p14="http://schemas.microsoft.com/office/powerpoint/2010/main" val="373156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3A97-83F2-45A7-B4E6-7D63118453FC}"/>
              </a:ext>
            </a:extLst>
          </p:cNvPr>
          <p:cNvSpPr>
            <a:spLocks noGrp="1"/>
          </p:cNvSpPr>
          <p:nvPr>
            <p:ph type="title"/>
          </p:nvPr>
        </p:nvSpPr>
        <p:spPr/>
        <p:txBody>
          <a:bodyPr/>
          <a:lstStyle/>
          <a:p>
            <a:r>
              <a:rPr lang="en-US" dirty="0"/>
              <a:t>The Ordo </a:t>
            </a:r>
            <a:r>
              <a:rPr lang="en-US" dirty="0" err="1"/>
              <a:t>Salutis</a:t>
            </a:r>
            <a:endParaRPr lang="en-US" dirty="0"/>
          </a:p>
        </p:txBody>
      </p:sp>
      <p:pic>
        <p:nvPicPr>
          <p:cNvPr id="1028" name="Picture 4" descr="Related image">
            <a:extLst>
              <a:ext uri="{FF2B5EF4-FFF2-40B4-BE49-F238E27FC236}">
                <a16:creationId xmlns:a16="http://schemas.microsoft.com/office/drawing/2014/main" id="{F03C8CB8-F5AF-4443-B4F6-003F6B817C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8700" y="1858169"/>
            <a:ext cx="3543300" cy="428625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F3708E7C-3513-44F7-9EBF-1778792F731A}"/>
              </a:ext>
            </a:extLst>
          </p:cNvPr>
          <p:cNvSpPr>
            <a:spLocks noGrp="1"/>
          </p:cNvSpPr>
          <p:nvPr>
            <p:ph idx="1"/>
          </p:nvPr>
        </p:nvSpPr>
        <p:spPr>
          <a:xfrm>
            <a:off x="1120000" y="1825625"/>
            <a:ext cx="5981191" cy="4351338"/>
          </a:xfrm>
        </p:spPr>
        <p:txBody>
          <a:bodyPr>
            <a:normAutofit/>
          </a:bodyPr>
          <a:lstStyle/>
          <a:p>
            <a:r>
              <a:rPr lang="en-US" sz="3200" dirty="0"/>
              <a:t>There is a logical progression of God’s working in His people’s lives that began before time began, and only ends in their glorification in the New Heavens and Earth</a:t>
            </a:r>
          </a:p>
          <a:p>
            <a:r>
              <a:rPr lang="en-US" sz="3200" dirty="0"/>
              <a:t>We call this process the “Ordo </a:t>
            </a:r>
            <a:r>
              <a:rPr lang="en-US" sz="3200" dirty="0" err="1"/>
              <a:t>Salutis</a:t>
            </a:r>
            <a:r>
              <a:rPr lang="en-US" sz="3200" dirty="0"/>
              <a:t>,” the order of salvation</a:t>
            </a:r>
          </a:p>
        </p:txBody>
      </p:sp>
    </p:spTree>
    <p:extLst>
      <p:ext uri="{BB962C8B-B14F-4D97-AF65-F5344CB8AC3E}">
        <p14:creationId xmlns:p14="http://schemas.microsoft.com/office/powerpoint/2010/main" val="2783734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08D69-7854-4375-A747-F2B54C5BD40D}"/>
              </a:ext>
            </a:extLst>
          </p:cNvPr>
          <p:cNvSpPr>
            <a:spLocks noGrp="1"/>
          </p:cNvSpPr>
          <p:nvPr>
            <p:ph type="title"/>
          </p:nvPr>
        </p:nvSpPr>
        <p:spPr/>
        <p:txBody>
          <a:bodyPr/>
          <a:lstStyle/>
          <a:p>
            <a:r>
              <a:rPr lang="en-US" dirty="0"/>
              <a:t>Justification and Sanctification</a:t>
            </a:r>
          </a:p>
        </p:txBody>
      </p:sp>
      <p:sp>
        <p:nvSpPr>
          <p:cNvPr id="3" name="Content Placeholder 2">
            <a:extLst>
              <a:ext uri="{FF2B5EF4-FFF2-40B4-BE49-F238E27FC236}">
                <a16:creationId xmlns:a16="http://schemas.microsoft.com/office/drawing/2014/main" id="{694CCA24-4C25-4EC2-8F6C-607C3189080E}"/>
              </a:ext>
            </a:extLst>
          </p:cNvPr>
          <p:cNvSpPr>
            <a:spLocks noGrp="1"/>
          </p:cNvSpPr>
          <p:nvPr>
            <p:ph idx="1"/>
          </p:nvPr>
        </p:nvSpPr>
        <p:spPr/>
        <p:txBody>
          <a:bodyPr>
            <a:normAutofit/>
          </a:bodyPr>
          <a:lstStyle/>
          <a:p>
            <a:r>
              <a:rPr lang="en-US" sz="3200" dirty="0"/>
              <a:t>How do we distinguish Justification and Sanctification?</a:t>
            </a:r>
          </a:p>
          <a:p>
            <a:pPr lvl="1"/>
            <a:r>
              <a:rPr lang="en-US" sz="2800" dirty="0"/>
              <a:t>What is the work of Christ?</a:t>
            </a:r>
          </a:p>
          <a:p>
            <a:pPr lvl="1"/>
            <a:r>
              <a:rPr lang="en-US" sz="2800" dirty="0"/>
              <a:t>What is our work?</a:t>
            </a:r>
          </a:p>
          <a:p>
            <a:r>
              <a:rPr lang="en-US" sz="3200" dirty="0"/>
              <a:t>The Reformed understanding of Justification and Sanctification are distinguished properly when we understand the role that Christ plays in our salvation</a:t>
            </a:r>
          </a:p>
          <a:p>
            <a:r>
              <a:rPr lang="en-US" sz="3200" dirty="0"/>
              <a:t>Why is the Reformed understanding these of doctrines so difficult for many people to understand?</a:t>
            </a:r>
          </a:p>
        </p:txBody>
      </p:sp>
    </p:spTree>
    <p:extLst>
      <p:ext uri="{BB962C8B-B14F-4D97-AF65-F5344CB8AC3E}">
        <p14:creationId xmlns:p14="http://schemas.microsoft.com/office/powerpoint/2010/main" val="1729700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00B5-3F3D-498F-9D04-688E036F37EA}"/>
              </a:ext>
            </a:extLst>
          </p:cNvPr>
          <p:cNvSpPr>
            <a:spLocks noGrp="1"/>
          </p:cNvSpPr>
          <p:nvPr>
            <p:ph type="title"/>
          </p:nvPr>
        </p:nvSpPr>
        <p:spPr/>
        <p:txBody>
          <a:bodyPr/>
          <a:lstStyle/>
          <a:p>
            <a:r>
              <a:rPr lang="en-US" dirty="0"/>
              <a:t>Sanctification – WCF 13:1</a:t>
            </a:r>
          </a:p>
        </p:txBody>
      </p:sp>
      <p:sp>
        <p:nvSpPr>
          <p:cNvPr id="3" name="Content Placeholder 2">
            <a:extLst>
              <a:ext uri="{FF2B5EF4-FFF2-40B4-BE49-F238E27FC236}">
                <a16:creationId xmlns:a16="http://schemas.microsoft.com/office/drawing/2014/main" id="{E0AA0F19-2654-415A-9C1B-862E64B3D524}"/>
              </a:ext>
            </a:extLst>
          </p:cNvPr>
          <p:cNvSpPr>
            <a:spLocks noGrp="1"/>
          </p:cNvSpPr>
          <p:nvPr>
            <p:ph idx="1"/>
          </p:nvPr>
        </p:nvSpPr>
        <p:spPr>
          <a:xfrm>
            <a:off x="561200" y="1978025"/>
            <a:ext cx="5301336" cy="4351338"/>
          </a:xfrm>
        </p:spPr>
        <p:txBody>
          <a:bodyPr>
            <a:normAutofit fontScale="55000" lnSpcReduction="20000"/>
          </a:bodyPr>
          <a:lstStyle/>
          <a:p>
            <a:r>
              <a:rPr lang="en-US" dirty="0"/>
              <a:t> They, who are once effectually called, and regenerated, having a new heart, and a new spirit created in them, are further sanctified, really and personally, through the virtue of Christ's death and resurrection, by his Word and Spirit dwelling in them: the dominion of the whole body of sin is destroyed, and the several lusts thereof are more and more weakened and mortified; and they more and more quickened and strengthened in all saving graces, to the practice of true holiness, without which no man shall see the Lord.</a:t>
            </a:r>
          </a:p>
          <a:p>
            <a:endParaRPr lang="en-US" dirty="0"/>
          </a:p>
        </p:txBody>
      </p:sp>
      <p:graphicFrame>
        <p:nvGraphicFramePr>
          <p:cNvPr id="4" name="Object 3">
            <a:extLst>
              <a:ext uri="{FF2B5EF4-FFF2-40B4-BE49-F238E27FC236}">
                <a16:creationId xmlns:a16="http://schemas.microsoft.com/office/drawing/2014/main" id="{CF96A864-1387-4365-9FB9-88163C700610}"/>
              </a:ext>
            </a:extLst>
          </p:cNvPr>
          <p:cNvGraphicFramePr>
            <a:graphicFrameLocks noChangeAspect="1"/>
          </p:cNvGraphicFramePr>
          <p:nvPr>
            <p:extLst>
              <p:ext uri="{D42A27DB-BD31-4B8C-83A1-F6EECF244321}">
                <p14:modId xmlns:p14="http://schemas.microsoft.com/office/powerpoint/2010/main" val="1532187365"/>
              </p:ext>
            </p:extLst>
          </p:nvPr>
        </p:nvGraphicFramePr>
        <p:xfrm>
          <a:off x="6044118" y="2105227"/>
          <a:ext cx="5326867" cy="3329292"/>
        </p:xfrm>
        <a:graphic>
          <a:graphicData uri="http://schemas.openxmlformats.org/presentationml/2006/ole">
            <mc:AlternateContent xmlns:mc="http://schemas.openxmlformats.org/markup-compatibility/2006">
              <mc:Choice xmlns:v="urn:schemas-microsoft-com:vml" Requires="v">
                <p:oleObj spid="_x0000_s1025" name="Document" r:id="rId3" imgW="8229600" imgH="5143500" progId="Word.Document.12">
                  <p:embed/>
                </p:oleObj>
              </mc:Choice>
              <mc:Fallback>
                <p:oleObj name="Document" r:id="rId3" imgW="8229600" imgH="5143500" progId="Word.Document.12">
                  <p:embed/>
                  <p:pic>
                    <p:nvPicPr>
                      <p:cNvPr id="4" name="Object 3">
                        <a:extLst>
                          <a:ext uri="{FF2B5EF4-FFF2-40B4-BE49-F238E27FC236}">
                            <a16:creationId xmlns:a16="http://schemas.microsoft.com/office/drawing/2014/main" id="{CF96A864-1387-4365-9FB9-88163C700610}"/>
                          </a:ext>
                        </a:extLst>
                      </p:cNvPr>
                      <p:cNvPicPr/>
                      <p:nvPr/>
                    </p:nvPicPr>
                    <p:blipFill>
                      <a:blip r:embed="rId4"/>
                      <a:stretch>
                        <a:fillRect/>
                      </a:stretch>
                    </p:blipFill>
                    <p:spPr>
                      <a:xfrm>
                        <a:off x="6044118" y="2105227"/>
                        <a:ext cx="5326867" cy="3329292"/>
                      </a:xfrm>
                      <a:prstGeom prst="rect">
                        <a:avLst/>
                      </a:prstGeom>
                    </p:spPr>
                  </p:pic>
                </p:oleObj>
              </mc:Fallback>
            </mc:AlternateContent>
          </a:graphicData>
        </a:graphic>
      </p:graphicFrame>
    </p:spTree>
    <p:extLst>
      <p:ext uri="{BB962C8B-B14F-4D97-AF65-F5344CB8AC3E}">
        <p14:creationId xmlns:p14="http://schemas.microsoft.com/office/powerpoint/2010/main" val="396266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D20E-A7F2-4AA1-8FAA-6C159D3374B7}"/>
              </a:ext>
            </a:extLst>
          </p:cNvPr>
          <p:cNvSpPr>
            <a:spLocks noGrp="1"/>
          </p:cNvSpPr>
          <p:nvPr>
            <p:ph type="title"/>
          </p:nvPr>
        </p:nvSpPr>
        <p:spPr/>
        <p:txBody>
          <a:bodyPr/>
          <a:lstStyle/>
          <a:p>
            <a:r>
              <a:rPr lang="en-US" dirty="0">
                <a:solidFill>
                  <a:srgbClr val="41AEBD">
                    <a:lumMod val="40000"/>
                    <a:lumOff val="60000"/>
                  </a:srgbClr>
                </a:solidFill>
              </a:rPr>
              <a:t>Sanctification – WCF 13:1</a:t>
            </a:r>
            <a:endParaRPr lang="en-US" dirty="0"/>
          </a:p>
        </p:txBody>
      </p:sp>
      <p:sp>
        <p:nvSpPr>
          <p:cNvPr id="3" name="Content Placeholder 2">
            <a:extLst>
              <a:ext uri="{FF2B5EF4-FFF2-40B4-BE49-F238E27FC236}">
                <a16:creationId xmlns:a16="http://schemas.microsoft.com/office/drawing/2014/main" id="{CFDEDB1B-D0B4-497F-BD5E-FCD4A48284DD}"/>
              </a:ext>
            </a:extLst>
          </p:cNvPr>
          <p:cNvSpPr>
            <a:spLocks noGrp="1"/>
          </p:cNvSpPr>
          <p:nvPr>
            <p:ph idx="1"/>
          </p:nvPr>
        </p:nvSpPr>
        <p:spPr/>
        <p:txBody>
          <a:bodyPr>
            <a:normAutofit fontScale="85000" lnSpcReduction="20000"/>
          </a:bodyPr>
          <a:lstStyle/>
          <a:p>
            <a:r>
              <a:rPr lang="en-US" dirty="0"/>
              <a:t>This section tells us about the dimensions of sanctification</a:t>
            </a:r>
          </a:p>
          <a:p>
            <a:r>
              <a:rPr lang="en-US" dirty="0"/>
              <a:t>God effectually calls and revitalizes those who are spiritually dead. He gives them new heart, a new spirit, and a new life</a:t>
            </a:r>
          </a:p>
          <a:p>
            <a:r>
              <a:rPr lang="en-US" dirty="0"/>
              <a:t>Those God regenerates he also sanctifies - personally set apart and made holy</a:t>
            </a:r>
          </a:p>
          <a:p>
            <a:r>
              <a:rPr lang="en-US" dirty="0"/>
              <a:t>Sanctification is God's work, sanctification only happens in Christ</a:t>
            </a:r>
          </a:p>
        </p:txBody>
      </p:sp>
    </p:spTree>
    <p:extLst>
      <p:ext uri="{BB962C8B-B14F-4D97-AF65-F5344CB8AC3E}">
        <p14:creationId xmlns:p14="http://schemas.microsoft.com/office/powerpoint/2010/main" val="57599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5536-DFD0-4A32-BA04-339A365A4558}"/>
              </a:ext>
            </a:extLst>
          </p:cNvPr>
          <p:cNvSpPr>
            <a:spLocks noGrp="1"/>
          </p:cNvSpPr>
          <p:nvPr>
            <p:ph type="title"/>
          </p:nvPr>
        </p:nvSpPr>
        <p:spPr/>
        <p:txBody>
          <a:bodyPr/>
          <a:lstStyle/>
          <a:p>
            <a:r>
              <a:rPr lang="en-US" dirty="0"/>
              <a:t>Meaning of Sanctification</a:t>
            </a:r>
          </a:p>
        </p:txBody>
      </p:sp>
      <p:sp>
        <p:nvSpPr>
          <p:cNvPr id="3" name="Content Placeholder 2">
            <a:extLst>
              <a:ext uri="{FF2B5EF4-FFF2-40B4-BE49-F238E27FC236}">
                <a16:creationId xmlns:a16="http://schemas.microsoft.com/office/drawing/2014/main" id="{2333E26A-5E6F-4591-AEA5-48666C2F0D3B}"/>
              </a:ext>
            </a:extLst>
          </p:cNvPr>
          <p:cNvSpPr>
            <a:spLocks noGrp="1"/>
          </p:cNvSpPr>
          <p:nvPr>
            <p:ph idx="1"/>
          </p:nvPr>
        </p:nvSpPr>
        <p:spPr/>
        <p:txBody>
          <a:bodyPr>
            <a:normAutofit fontScale="55000" lnSpcReduction="20000"/>
          </a:bodyPr>
          <a:lstStyle/>
          <a:p>
            <a:r>
              <a:rPr lang="en-US" dirty="0"/>
              <a:t>The basic meaning of “sanctify” is to set apart to God, for His use. But God works in those whom He claims as His own to conform them “to the image of his Son”</a:t>
            </a:r>
          </a:p>
          <a:p>
            <a:pPr lvl="1"/>
            <a:r>
              <a:rPr lang="en-US" dirty="0"/>
              <a:t> </a:t>
            </a:r>
            <a:r>
              <a:rPr lang="en-US" u="sng" dirty="0">
                <a:hlinkClick r:id="rId2"/>
              </a:rPr>
              <a:t>Rom. 8:29</a:t>
            </a:r>
            <a:endParaRPr lang="en-US" dirty="0"/>
          </a:p>
          <a:p>
            <a:r>
              <a:rPr lang="en-US" dirty="0"/>
              <a:t>This moral renovation, in which we are increasingly changed from what we once were, flows from the agency of the indwelling Holy Spirit </a:t>
            </a:r>
          </a:p>
          <a:p>
            <a:pPr lvl="1"/>
            <a:r>
              <a:rPr lang="en-US" u="sng" dirty="0">
                <a:hlinkClick r:id="rId3"/>
              </a:rPr>
              <a:t>Rom. 8:13</a:t>
            </a:r>
            <a:endParaRPr lang="en-US" u="sng" dirty="0"/>
          </a:p>
          <a:p>
            <a:pPr lvl="1"/>
            <a:r>
              <a:rPr lang="en-US" u="sng" dirty="0">
                <a:hlinkClick r:id="rId4"/>
              </a:rPr>
              <a:t>1 Cor. 6:11</a:t>
            </a:r>
            <a:r>
              <a:rPr lang="en-US" dirty="0"/>
              <a:t>, </a:t>
            </a:r>
            <a:r>
              <a:rPr lang="en-US" u="sng" dirty="0">
                <a:hlinkClick r:id="rId5"/>
              </a:rPr>
              <a:t>19</a:t>
            </a:r>
            <a:r>
              <a:rPr lang="en-US" dirty="0"/>
              <a:t>, </a:t>
            </a:r>
            <a:r>
              <a:rPr lang="en-US" u="sng" dirty="0">
                <a:hlinkClick r:id="rId6"/>
              </a:rPr>
              <a:t>20</a:t>
            </a:r>
            <a:endParaRPr lang="en-US" u="sng" dirty="0"/>
          </a:p>
          <a:p>
            <a:pPr lvl="1"/>
            <a:r>
              <a:rPr lang="en-US" u="sng" dirty="0">
                <a:hlinkClick r:id="rId7"/>
              </a:rPr>
              <a:t>2 Cor. 3:18</a:t>
            </a:r>
            <a:endParaRPr lang="en-US" u="sng" dirty="0"/>
          </a:p>
          <a:p>
            <a:pPr lvl="1"/>
            <a:r>
              <a:rPr lang="en-US" u="sng" dirty="0">
                <a:hlinkClick r:id="rId8"/>
              </a:rPr>
              <a:t>Eph. 4:22–24</a:t>
            </a:r>
            <a:endParaRPr lang="en-US" u="sng" dirty="0"/>
          </a:p>
          <a:p>
            <a:pPr lvl="1"/>
            <a:r>
              <a:rPr lang="en-US" u="sng" dirty="0">
                <a:hlinkClick r:id="rId9"/>
              </a:rPr>
              <a:t>1 Thess. 5:23</a:t>
            </a:r>
            <a:r>
              <a:rPr lang="en-US" dirty="0"/>
              <a:t>; </a:t>
            </a:r>
            <a:r>
              <a:rPr lang="en-US" u="sng" dirty="0">
                <a:hlinkClick r:id="rId10"/>
              </a:rPr>
              <a:t>2 Thess. 2:13</a:t>
            </a:r>
            <a:r>
              <a:rPr lang="en-US" dirty="0"/>
              <a:t>; </a:t>
            </a:r>
            <a:r>
              <a:rPr lang="en-US" u="sng" dirty="0">
                <a:hlinkClick r:id="rId11"/>
              </a:rPr>
              <a:t>Heb. 13:20</a:t>
            </a:r>
            <a:r>
              <a:rPr lang="en-US" dirty="0"/>
              <a:t>, </a:t>
            </a:r>
            <a:r>
              <a:rPr lang="en-US" u="sng" dirty="0">
                <a:hlinkClick r:id="rId12"/>
              </a:rPr>
              <a:t>21</a:t>
            </a:r>
            <a:r>
              <a:rPr lang="en-US" dirty="0"/>
              <a:t>)</a:t>
            </a:r>
          </a:p>
          <a:p>
            <a:r>
              <a:rPr lang="en-US" dirty="0"/>
              <a:t>God calls His children to holiness, and graciously gives what He commands</a:t>
            </a:r>
          </a:p>
          <a:p>
            <a:pPr lvl="1"/>
            <a:r>
              <a:rPr lang="en-US" u="sng" dirty="0">
                <a:hlinkClick r:id="rId13"/>
              </a:rPr>
              <a:t>1 Thess. 4:4</a:t>
            </a:r>
            <a:r>
              <a:rPr lang="en-US" dirty="0"/>
              <a:t>; </a:t>
            </a:r>
            <a:r>
              <a:rPr lang="en-US" u="sng" dirty="0">
                <a:hlinkClick r:id="rId14"/>
              </a:rPr>
              <a:t>5:23</a:t>
            </a:r>
            <a:endParaRPr lang="en-US" dirty="0"/>
          </a:p>
        </p:txBody>
      </p:sp>
    </p:spTree>
    <p:extLst>
      <p:ext uri="{BB962C8B-B14F-4D97-AF65-F5344CB8AC3E}">
        <p14:creationId xmlns:p14="http://schemas.microsoft.com/office/powerpoint/2010/main" val="1675922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F5B770-E4EA-4837-9966-2E37029B8DD8}"/>
              </a:ext>
            </a:extLst>
          </p:cNvPr>
          <p:cNvSpPr>
            <a:spLocks noGrp="1"/>
          </p:cNvSpPr>
          <p:nvPr>
            <p:ph type="title"/>
          </p:nvPr>
        </p:nvSpPr>
        <p:spPr/>
        <p:txBody>
          <a:bodyPr/>
          <a:lstStyle/>
          <a:p>
            <a:r>
              <a:rPr lang="en-US" dirty="0"/>
              <a:t>Sanctification – WCF 13:2,3</a:t>
            </a:r>
          </a:p>
        </p:txBody>
      </p:sp>
      <p:sp>
        <p:nvSpPr>
          <p:cNvPr id="5" name="Content Placeholder 4">
            <a:extLst>
              <a:ext uri="{FF2B5EF4-FFF2-40B4-BE49-F238E27FC236}">
                <a16:creationId xmlns:a16="http://schemas.microsoft.com/office/drawing/2014/main" id="{29B5EB5F-4EEA-4A6E-AD63-6A9DBBD77823}"/>
              </a:ext>
            </a:extLst>
          </p:cNvPr>
          <p:cNvSpPr>
            <a:spLocks noGrp="1"/>
          </p:cNvSpPr>
          <p:nvPr>
            <p:ph sz="half" idx="1"/>
          </p:nvPr>
        </p:nvSpPr>
        <p:spPr/>
        <p:txBody>
          <a:bodyPr>
            <a:normAutofit fontScale="92500" lnSpcReduction="10000"/>
          </a:bodyPr>
          <a:lstStyle/>
          <a:p>
            <a:pPr marL="0" indent="0">
              <a:buNone/>
            </a:pPr>
            <a:r>
              <a:rPr lang="en-US" dirty="0"/>
              <a:t>This sanctification is throughout, in the whole man; yet imperfect in this life, there abiding still some remnants of corruption in every part whence </a:t>
            </a:r>
            <a:r>
              <a:rPr lang="en-US" dirty="0" err="1"/>
              <a:t>ariseth</a:t>
            </a:r>
            <a:r>
              <a:rPr lang="en-US" dirty="0"/>
              <a:t> a continual and irreconcilable war, the flesh lusting against the Spirit, and the Spirit against the flesh</a:t>
            </a:r>
          </a:p>
        </p:txBody>
      </p:sp>
      <p:sp>
        <p:nvSpPr>
          <p:cNvPr id="6" name="Content Placeholder 5">
            <a:extLst>
              <a:ext uri="{FF2B5EF4-FFF2-40B4-BE49-F238E27FC236}">
                <a16:creationId xmlns:a16="http://schemas.microsoft.com/office/drawing/2014/main" id="{3607D395-93E0-4252-83A3-0F7FC79AD927}"/>
              </a:ext>
            </a:extLst>
          </p:cNvPr>
          <p:cNvSpPr>
            <a:spLocks noGrp="1"/>
          </p:cNvSpPr>
          <p:nvPr>
            <p:ph sz="half" idx="2"/>
          </p:nvPr>
        </p:nvSpPr>
        <p:spPr/>
        <p:txBody>
          <a:bodyPr>
            <a:normAutofit fontScale="92500" lnSpcReduction="10000"/>
          </a:bodyPr>
          <a:lstStyle/>
          <a:p>
            <a:pPr marL="0" indent="0">
              <a:buNone/>
            </a:pPr>
            <a:r>
              <a:rPr lang="en-US" dirty="0"/>
              <a:t>In which war, although the remaining corruption, for a time, may much prevail; yet, through the continual supply of strength from the sanctifying Spirit of Christ, the regenerate part doth overcome; and so, the saints grow in grace, perfecting holiness in the fear of God</a:t>
            </a:r>
          </a:p>
        </p:txBody>
      </p:sp>
    </p:spTree>
    <p:extLst>
      <p:ext uri="{BB962C8B-B14F-4D97-AF65-F5344CB8AC3E}">
        <p14:creationId xmlns:p14="http://schemas.microsoft.com/office/powerpoint/2010/main" val="277026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14BD-CDAA-4726-8BBA-9274358DDE0C}"/>
              </a:ext>
            </a:extLst>
          </p:cNvPr>
          <p:cNvSpPr>
            <a:spLocks noGrp="1"/>
          </p:cNvSpPr>
          <p:nvPr>
            <p:ph type="title"/>
          </p:nvPr>
        </p:nvSpPr>
        <p:spPr/>
        <p:txBody>
          <a:bodyPr/>
          <a:lstStyle/>
          <a:p>
            <a:r>
              <a:rPr lang="en-US" dirty="0"/>
              <a:t>The Father and Sanctification</a:t>
            </a:r>
          </a:p>
        </p:txBody>
      </p:sp>
      <p:sp>
        <p:nvSpPr>
          <p:cNvPr id="3" name="Content Placeholder 2">
            <a:extLst>
              <a:ext uri="{FF2B5EF4-FFF2-40B4-BE49-F238E27FC236}">
                <a16:creationId xmlns:a16="http://schemas.microsoft.com/office/drawing/2014/main" id="{5FD6BE77-9CD5-4A88-93F3-229FB87F9E59}"/>
              </a:ext>
            </a:extLst>
          </p:cNvPr>
          <p:cNvSpPr>
            <a:spLocks noGrp="1"/>
          </p:cNvSpPr>
          <p:nvPr>
            <p:ph idx="1"/>
          </p:nvPr>
        </p:nvSpPr>
        <p:spPr>
          <a:xfrm>
            <a:off x="1009753" y="1540280"/>
            <a:ext cx="5086247" cy="4351338"/>
          </a:xfrm>
        </p:spPr>
        <p:txBody>
          <a:bodyPr/>
          <a:lstStyle/>
          <a:p>
            <a:r>
              <a:rPr lang="en-US" sz="2400" dirty="0"/>
              <a:t>In God the Father we behold the nature of holiness and hear the call to holiness (I Peter 1:14-16)</a:t>
            </a:r>
          </a:p>
          <a:p>
            <a:r>
              <a:rPr lang="en-US" sz="2400" dirty="0"/>
              <a:t>The character of the Father sets the moral and ethical standard to which our character must be conformed (Matt. 5:48)</a:t>
            </a:r>
          </a:p>
          <a:p>
            <a:r>
              <a:rPr lang="en-US" sz="2400" dirty="0"/>
              <a:t>The Father is the great architect of our salvation, and therefore, of our sanctification (Eph. 1:3-4)</a:t>
            </a:r>
            <a:endParaRPr lang="en-US" sz="2000" dirty="0">
              <a:solidFill>
                <a:srgbClr val="404040"/>
              </a:solidFill>
            </a:endParaRPr>
          </a:p>
          <a:p>
            <a:endParaRPr lang="en-US" sz="2000" dirty="0"/>
          </a:p>
          <a:p>
            <a:endParaRPr lang="en-US" sz="3200" dirty="0"/>
          </a:p>
        </p:txBody>
      </p:sp>
      <p:sp>
        <p:nvSpPr>
          <p:cNvPr id="4" name="Rectangle 3">
            <a:extLst>
              <a:ext uri="{FF2B5EF4-FFF2-40B4-BE49-F238E27FC236}">
                <a16:creationId xmlns:a16="http://schemas.microsoft.com/office/drawing/2014/main" id="{2BCF8A9B-83D0-43E4-B558-34FF0C4821E6}"/>
              </a:ext>
            </a:extLst>
          </p:cNvPr>
          <p:cNvSpPr/>
          <p:nvPr/>
        </p:nvSpPr>
        <p:spPr>
          <a:xfrm>
            <a:off x="6267553" y="1589883"/>
            <a:ext cx="4914694" cy="2928174"/>
          </a:xfrm>
          <a:prstGeom prst="rect">
            <a:avLst/>
          </a:prstGeom>
        </p:spPr>
        <p:txBody>
          <a:bodyPr wrap="square">
            <a:spAutoFit/>
          </a:bodyPr>
          <a:lstStyle/>
          <a:p>
            <a:pPr indent="20638">
              <a:lnSpc>
                <a:spcPct val="80000"/>
              </a:lnSpc>
              <a:buClr>
                <a:schemeClr val="folHlink"/>
              </a:buClr>
            </a:pPr>
            <a:r>
              <a:rPr lang="en-US" dirty="0">
                <a:solidFill>
                  <a:schemeClr val="tx1">
                    <a:lumMod val="75000"/>
                    <a:lumOff val="25000"/>
                  </a:schemeClr>
                </a:solidFill>
              </a:rPr>
              <a:t>As his power is the strength of [his perfections], so his holiness is the beauty of them. As all would be weak, without almightiness to back them, so all would be uncomely without holiness to adorn them . . . [holiness] is the rule of all his acts, the source of all his punishments. If every attribute of the Deity were a distinct member, purity would be the form, the soul, the spirit to animate them. Without it, his patience would be an indulgence to sin, his mercy a fondness, his wrath a madness, his power a tyranny, his wisdom an unworthy subtlety. It is this gives a decorum to all. </a:t>
            </a:r>
          </a:p>
          <a:p>
            <a:pPr indent="20638" algn="r">
              <a:lnSpc>
                <a:spcPct val="80000"/>
              </a:lnSpc>
              <a:buClr>
                <a:schemeClr val="folHlink"/>
              </a:buClr>
            </a:pPr>
            <a:r>
              <a:rPr lang="en-US" sz="1400" dirty="0">
                <a:solidFill>
                  <a:schemeClr val="tx1">
                    <a:lumMod val="75000"/>
                    <a:lumOff val="25000"/>
                  </a:schemeClr>
                </a:solidFill>
              </a:rPr>
              <a:t>--Stephen Charnock, </a:t>
            </a:r>
            <a:r>
              <a:rPr lang="en-US" sz="1400" i="1" dirty="0">
                <a:solidFill>
                  <a:schemeClr val="tx1">
                    <a:lumMod val="75000"/>
                    <a:lumOff val="25000"/>
                  </a:schemeClr>
                </a:solidFill>
              </a:rPr>
              <a:t> Existence and Attributes of Go</a:t>
            </a:r>
            <a:endParaRPr lang="en-US" dirty="0"/>
          </a:p>
        </p:txBody>
      </p:sp>
      <p:pic>
        <p:nvPicPr>
          <p:cNvPr id="5" name="Picture 4" descr="Charnock .jpg">
            <a:extLst>
              <a:ext uri="{FF2B5EF4-FFF2-40B4-BE49-F238E27FC236}">
                <a16:creationId xmlns:a16="http://schemas.microsoft.com/office/drawing/2014/main" id="{133F4FDD-87FA-45FD-9F87-D986B2BA6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6537" y="4634766"/>
            <a:ext cx="1627188" cy="2046777"/>
          </a:xfrm>
          <a:prstGeom prst="rect">
            <a:avLst/>
          </a:prstGeom>
        </p:spPr>
      </p:pic>
    </p:spTree>
    <p:extLst>
      <p:ext uri="{BB962C8B-B14F-4D97-AF65-F5344CB8AC3E}">
        <p14:creationId xmlns:p14="http://schemas.microsoft.com/office/powerpoint/2010/main" val="205357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14BD-CDAA-4726-8BBA-9274358DDE0C}"/>
              </a:ext>
            </a:extLst>
          </p:cNvPr>
          <p:cNvSpPr>
            <a:spLocks noGrp="1"/>
          </p:cNvSpPr>
          <p:nvPr>
            <p:ph type="title"/>
          </p:nvPr>
        </p:nvSpPr>
        <p:spPr/>
        <p:txBody>
          <a:bodyPr/>
          <a:lstStyle/>
          <a:p>
            <a:r>
              <a:rPr lang="en-US" dirty="0"/>
              <a:t>The Son and Sanctification</a:t>
            </a:r>
          </a:p>
        </p:txBody>
      </p:sp>
      <p:sp>
        <p:nvSpPr>
          <p:cNvPr id="3" name="Content Placeholder 2">
            <a:extLst>
              <a:ext uri="{FF2B5EF4-FFF2-40B4-BE49-F238E27FC236}">
                <a16:creationId xmlns:a16="http://schemas.microsoft.com/office/drawing/2014/main" id="{5FD6BE77-9CD5-4A88-93F3-229FB87F9E59}"/>
              </a:ext>
            </a:extLst>
          </p:cNvPr>
          <p:cNvSpPr>
            <a:spLocks noGrp="1"/>
          </p:cNvSpPr>
          <p:nvPr>
            <p:ph idx="1"/>
          </p:nvPr>
        </p:nvSpPr>
        <p:spPr>
          <a:xfrm>
            <a:off x="1009753" y="1540280"/>
            <a:ext cx="5086247" cy="4351338"/>
          </a:xfrm>
        </p:spPr>
        <p:txBody>
          <a:bodyPr>
            <a:normAutofit fontScale="92500" lnSpcReduction="10000"/>
          </a:bodyPr>
          <a:lstStyle/>
          <a:p>
            <a:r>
              <a:rPr lang="en-US" sz="2400" dirty="0"/>
              <a:t>In Christ we see fully realized human holiness, the perfect model of incarnate holiness, the one truly sanctified human being (Heb. 7:26)</a:t>
            </a:r>
          </a:p>
          <a:p>
            <a:r>
              <a:rPr lang="en-US" sz="2400" dirty="0"/>
              <a:t>We are, therefore, to imitate Christ, to seek to conform the contours of our character to his holy image (II Cor. 3:18)</a:t>
            </a:r>
          </a:p>
          <a:p>
            <a:r>
              <a:rPr lang="en-US" sz="2400" dirty="0"/>
              <a:t>The Son is the source of our sanctification. In fact, he is our sanctification. We are sanctified in him, the supremely sanctified One (John 17:17-19, I Cor. 1:30-31)</a:t>
            </a:r>
          </a:p>
          <a:p>
            <a:r>
              <a:rPr lang="en-US" sz="2000" dirty="0">
                <a:solidFill>
                  <a:schemeClr val="tx1">
                    <a:lumMod val="75000"/>
                    <a:lumOff val="25000"/>
                  </a:schemeClr>
                </a:solidFill>
              </a:rPr>
              <a:t>One of Christ’s great purposes in dying for us on the cross was to make us holy (Heb. 10:10,14)</a:t>
            </a:r>
            <a:endParaRPr lang="en-US" sz="2000" dirty="0">
              <a:solidFill>
                <a:srgbClr val="404040"/>
              </a:solidFill>
            </a:endParaRPr>
          </a:p>
          <a:p>
            <a:endParaRPr lang="en-US" sz="2000" dirty="0"/>
          </a:p>
          <a:p>
            <a:endParaRPr lang="en-US" sz="3200" dirty="0"/>
          </a:p>
        </p:txBody>
      </p:sp>
      <p:sp>
        <p:nvSpPr>
          <p:cNvPr id="4" name="Rectangle 3">
            <a:extLst>
              <a:ext uri="{FF2B5EF4-FFF2-40B4-BE49-F238E27FC236}">
                <a16:creationId xmlns:a16="http://schemas.microsoft.com/office/drawing/2014/main" id="{2BCF8A9B-83D0-43E4-B558-34FF0C4821E6}"/>
              </a:ext>
            </a:extLst>
          </p:cNvPr>
          <p:cNvSpPr/>
          <p:nvPr/>
        </p:nvSpPr>
        <p:spPr>
          <a:xfrm>
            <a:off x="6267553" y="1589883"/>
            <a:ext cx="4914694" cy="4124206"/>
          </a:xfrm>
          <a:prstGeom prst="rect">
            <a:avLst/>
          </a:prstGeom>
        </p:spPr>
        <p:txBody>
          <a:bodyPr wrap="square">
            <a:spAutoFit/>
          </a:bodyPr>
          <a:lstStyle/>
          <a:p>
            <a:r>
              <a:rPr lang="en-US" dirty="0">
                <a:solidFill>
                  <a:schemeClr val="tx1">
                    <a:lumMod val="75000"/>
                    <a:lumOff val="25000"/>
                  </a:schemeClr>
                </a:solidFill>
                <a:cs typeface="Arial"/>
              </a:rPr>
              <a:t>Christ </a:t>
            </a:r>
            <a:r>
              <a:rPr lang="en-US" i="1" dirty="0">
                <a:solidFill>
                  <a:schemeClr val="tx1">
                    <a:lumMod val="75000"/>
                    <a:lumOff val="25000"/>
                  </a:schemeClr>
                </a:solidFill>
                <a:cs typeface="Arial"/>
              </a:rPr>
              <a:t>is </a:t>
            </a:r>
            <a:r>
              <a:rPr lang="en-US" dirty="0">
                <a:solidFill>
                  <a:schemeClr val="tx1">
                    <a:lumMod val="75000"/>
                    <a:lumOff val="25000"/>
                  </a:schemeClr>
                </a:solidFill>
                <a:cs typeface="Arial"/>
              </a:rPr>
              <a:t>our sanctification. In him it has first come to its fulfillment and consummation. He not only died for us to remove the penalty of our sin by taking it himself; he has lived, died, risen again, and been exalted in order to sanctify our human nature in himself for our sake… Jesus lived his life of perfect holiness in our frail flesh set in a world of sin, temptation, evil and Satan…. When he cried out on the cross ‘It is finished’ (Jn 19:30; see also 17:4) and with royal dignity committed his spirit into the hands of his Father, he was the first person to have lived a life of perfect obedience and sanctification…</a:t>
            </a:r>
            <a:endParaRPr lang="en-US" i="1" dirty="0">
              <a:solidFill>
                <a:schemeClr val="tx1">
                  <a:lumMod val="75000"/>
                  <a:lumOff val="25000"/>
                </a:schemeClr>
              </a:solidFill>
              <a:cs typeface="Arial"/>
            </a:endParaRPr>
          </a:p>
          <a:p>
            <a:pPr algn="r"/>
            <a:r>
              <a:rPr lang="en-US" sz="1400" dirty="0">
                <a:solidFill>
                  <a:schemeClr val="tx1">
                    <a:lumMod val="75000"/>
                    <a:lumOff val="25000"/>
                  </a:schemeClr>
                </a:solidFill>
                <a:cs typeface="Arial"/>
              </a:rPr>
              <a:t>--Sinclair Ferguson, “The Reformed View” in </a:t>
            </a:r>
            <a:r>
              <a:rPr lang="en-US" sz="1400" i="1" dirty="0">
                <a:solidFill>
                  <a:schemeClr val="tx1">
                    <a:lumMod val="75000"/>
                    <a:lumOff val="25000"/>
                  </a:schemeClr>
                </a:solidFill>
                <a:cs typeface="Arial"/>
              </a:rPr>
              <a:t>Christian Spirituality: Five Views of Sanctification </a:t>
            </a:r>
          </a:p>
        </p:txBody>
      </p:sp>
      <p:pic>
        <p:nvPicPr>
          <p:cNvPr id="6" name="Picture 5">
            <a:extLst>
              <a:ext uri="{FF2B5EF4-FFF2-40B4-BE49-F238E27FC236}">
                <a16:creationId xmlns:a16="http://schemas.microsoft.com/office/drawing/2014/main" id="{B4DA3592-4D35-4E04-A68D-2867CAC98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6042" y="5458569"/>
            <a:ext cx="981044" cy="1229575"/>
          </a:xfrm>
          <a:prstGeom prst="rect">
            <a:avLst/>
          </a:prstGeom>
        </p:spPr>
      </p:pic>
    </p:spTree>
    <p:extLst>
      <p:ext uri="{BB962C8B-B14F-4D97-AF65-F5344CB8AC3E}">
        <p14:creationId xmlns:p14="http://schemas.microsoft.com/office/powerpoint/2010/main" val="11533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14BD-CDAA-4726-8BBA-9274358DDE0C}"/>
              </a:ext>
            </a:extLst>
          </p:cNvPr>
          <p:cNvSpPr>
            <a:spLocks noGrp="1"/>
          </p:cNvSpPr>
          <p:nvPr>
            <p:ph type="title"/>
          </p:nvPr>
        </p:nvSpPr>
        <p:spPr/>
        <p:txBody>
          <a:bodyPr/>
          <a:lstStyle/>
          <a:p>
            <a:r>
              <a:rPr lang="en-US" dirty="0"/>
              <a:t>The Spirit and Sanctification</a:t>
            </a:r>
          </a:p>
        </p:txBody>
      </p:sp>
      <p:sp>
        <p:nvSpPr>
          <p:cNvPr id="3" name="Content Placeholder 2">
            <a:extLst>
              <a:ext uri="{FF2B5EF4-FFF2-40B4-BE49-F238E27FC236}">
                <a16:creationId xmlns:a16="http://schemas.microsoft.com/office/drawing/2014/main" id="{5FD6BE77-9CD5-4A88-93F3-229FB87F9E59}"/>
              </a:ext>
            </a:extLst>
          </p:cNvPr>
          <p:cNvSpPr>
            <a:spLocks noGrp="1"/>
          </p:cNvSpPr>
          <p:nvPr>
            <p:ph idx="1"/>
          </p:nvPr>
        </p:nvSpPr>
        <p:spPr>
          <a:xfrm>
            <a:off x="1009753" y="1540280"/>
            <a:ext cx="5086247" cy="4351338"/>
          </a:xfrm>
        </p:spPr>
        <p:txBody>
          <a:bodyPr>
            <a:normAutofit fontScale="85000" lnSpcReduction="20000"/>
          </a:bodyPr>
          <a:lstStyle/>
          <a:p>
            <a:r>
              <a:rPr lang="en-US" sz="2400" dirty="0">
                <a:solidFill>
                  <a:schemeClr val="tx1">
                    <a:lumMod val="75000"/>
                    <a:lumOff val="25000"/>
                  </a:schemeClr>
                </a:solidFill>
              </a:rPr>
              <a:t>The Spirit is the agent of our sanctification in Christ, the “bond of our union” with Christ </a:t>
            </a:r>
            <a:r>
              <a:rPr lang="en-US" sz="2400" dirty="0"/>
              <a:t>We are, therefore, to imitate Christ, to seek to conform the contours of our character to his holy image (II Thess. 2:13-14)</a:t>
            </a:r>
          </a:p>
          <a:p>
            <a:r>
              <a:rPr lang="en-US" sz="2400" dirty="0">
                <a:solidFill>
                  <a:schemeClr val="tx1">
                    <a:lumMod val="75000"/>
                    <a:lumOff val="25000"/>
                  </a:schemeClr>
                </a:solidFill>
              </a:rPr>
              <a:t>The Spirit is the author of regeneration, the one who indwells us as the Spirit of Christ, giving us new life in him (Titus 3:5-6, Rom. 8:9-10)</a:t>
            </a:r>
          </a:p>
          <a:p>
            <a:r>
              <a:rPr lang="en-US" sz="2400" dirty="0">
                <a:solidFill>
                  <a:schemeClr val="tx1">
                    <a:lumMod val="75000"/>
                    <a:lumOff val="25000"/>
                  </a:schemeClr>
                </a:solidFill>
              </a:rPr>
              <a:t>The Spirit is the One by whose strength we are empowered and through whose energy we produce the fruit of Christlike character (Eph 3:16)</a:t>
            </a:r>
          </a:p>
          <a:p>
            <a:r>
              <a:rPr lang="en-US" sz="2400" dirty="0">
                <a:solidFill>
                  <a:schemeClr val="tx1">
                    <a:lumMod val="75000"/>
                    <a:lumOff val="25000"/>
                  </a:schemeClr>
                </a:solidFill>
              </a:rPr>
              <a:t>The Spirit leads us into Christlikeness by fixing our gaze steadfastly on Christ himself (II Cor. 3:18)</a:t>
            </a:r>
          </a:p>
          <a:p>
            <a:endParaRPr lang="en-US" sz="2000" dirty="0"/>
          </a:p>
          <a:p>
            <a:endParaRPr lang="en-US" sz="3200" dirty="0"/>
          </a:p>
        </p:txBody>
      </p:sp>
      <p:sp>
        <p:nvSpPr>
          <p:cNvPr id="4" name="Rectangle 3">
            <a:extLst>
              <a:ext uri="{FF2B5EF4-FFF2-40B4-BE49-F238E27FC236}">
                <a16:creationId xmlns:a16="http://schemas.microsoft.com/office/drawing/2014/main" id="{2BCF8A9B-83D0-43E4-B558-34FF0C4821E6}"/>
              </a:ext>
            </a:extLst>
          </p:cNvPr>
          <p:cNvSpPr/>
          <p:nvPr/>
        </p:nvSpPr>
        <p:spPr>
          <a:xfrm>
            <a:off x="6267553" y="1589883"/>
            <a:ext cx="4914694" cy="3939540"/>
          </a:xfrm>
          <a:prstGeom prst="rect">
            <a:avLst/>
          </a:prstGeom>
        </p:spPr>
        <p:txBody>
          <a:bodyPr wrap="square">
            <a:spAutoFit/>
          </a:bodyPr>
          <a:lstStyle/>
          <a:p>
            <a:r>
              <a:rPr lang="en-US" dirty="0">
                <a:solidFill>
                  <a:schemeClr val="tx1">
                    <a:lumMod val="75000"/>
                    <a:lumOff val="25000"/>
                  </a:schemeClr>
                </a:solidFill>
                <a:cs typeface="Arial"/>
              </a:rPr>
              <a:t>These words show us how we can have communion with God. We cannot go directly on our own to the Father, nor does the Father deal directly with us. We can only approach the Father by Christ, for it is only by him we have access into the Father’s presence….But without the Holy Spirit’s work, we cannot even come to the Father by Christ. As the things of the Father are deposited in Christ and brought to us by the Spirit, so the Holy Spirit teaches us how to pray and what to pray for. These prayers are, as it were, deposited with Christ, and Christ brings them to the Father. </a:t>
            </a:r>
          </a:p>
          <a:p>
            <a:pPr algn="r"/>
            <a:r>
              <a:rPr lang="en-US" sz="1600" dirty="0">
                <a:solidFill>
                  <a:schemeClr val="tx1">
                    <a:lumMod val="75000"/>
                    <a:lumOff val="25000"/>
                  </a:schemeClr>
                </a:solidFill>
                <a:cs typeface="Arial"/>
              </a:rPr>
              <a:t>--John Owen, </a:t>
            </a:r>
            <a:r>
              <a:rPr lang="en-US" sz="1600" i="1" dirty="0">
                <a:solidFill>
                  <a:schemeClr val="tx1">
                    <a:lumMod val="75000"/>
                    <a:lumOff val="25000"/>
                  </a:schemeClr>
                </a:solidFill>
                <a:cs typeface="Arial"/>
              </a:rPr>
              <a:t>The Holy Spirit </a:t>
            </a:r>
          </a:p>
        </p:txBody>
      </p:sp>
      <p:pic>
        <p:nvPicPr>
          <p:cNvPr id="7" name="Picture 6">
            <a:extLst>
              <a:ext uri="{FF2B5EF4-FFF2-40B4-BE49-F238E27FC236}">
                <a16:creationId xmlns:a16="http://schemas.microsoft.com/office/drawing/2014/main" id="{A1AA84ED-4A43-42F9-8E24-5F31D4555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703" y="5108551"/>
            <a:ext cx="1044088" cy="1566133"/>
          </a:xfrm>
          <a:prstGeom prst="rect">
            <a:avLst/>
          </a:prstGeom>
        </p:spPr>
      </p:pic>
    </p:spTree>
    <p:extLst>
      <p:ext uri="{BB962C8B-B14F-4D97-AF65-F5344CB8AC3E}">
        <p14:creationId xmlns:p14="http://schemas.microsoft.com/office/powerpoint/2010/main" val="329009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AEE6-6CC5-4E5B-8002-7E896289DBA9}"/>
              </a:ext>
            </a:extLst>
          </p:cNvPr>
          <p:cNvSpPr>
            <a:spLocks noGrp="1"/>
          </p:cNvSpPr>
          <p:nvPr>
            <p:ph type="title"/>
          </p:nvPr>
        </p:nvSpPr>
        <p:spPr/>
        <p:txBody>
          <a:bodyPr/>
          <a:lstStyle/>
          <a:p>
            <a:r>
              <a:rPr lang="en-US" dirty="0"/>
              <a:t>The Work of the Trinity</a:t>
            </a:r>
          </a:p>
        </p:txBody>
      </p:sp>
      <p:sp>
        <p:nvSpPr>
          <p:cNvPr id="3" name="Content Placeholder 2">
            <a:extLst>
              <a:ext uri="{FF2B5EF4-FFF2-40B4-BE49-F238E27FC236}">
                <a16:creationId xmlns:a16="http://schemas.microsoft.com/office/drawing/2014/main" id="{A434ED2E-6727-48A9-AC75-A354EE75C571}"/>
              </a:ext>
            </a:extLst>
          </p:cNvPr>
          <p:cNvSpPr>
            <a:spLocks noGrp="1"/>
          </p:cNvSpPr>
          <p:nvPr>
            <p:ph idx="1"/>
          </p:nvPr>
        </p:nvSpPr>
        <p:spPr>
          <a:xfrm>
            <a:off x="912476" y="1946679"/>
            <a:ext cx="4645260" cy="4351338"/>
          </a:xfrm>
        </p:spPr>
        <p:txBody>
          <a:bodyPr>
            <a:normAutofit lnSpcReduction="10000"/>
          </a:bodyPr>
          <a:lstStyle/>
          <a:p>
            <a:r>
              <a:rPr lang="en-US" sz="2400" i="1" dirty="0">
                <a:latin typeface="Arial"/>
                <a:cs typeface="Arial"/>
              </a:rPr>
              <a:t>Grace, strength, and glory come to us from the Father through the Son applied by the Spirit </a:t>
            </a:r>
          </a:p>
          <a:p>
            <a:r>
              <a:rPr lang="en-US" sz="2400" i="1" dirty="0">
                <a:latin typeface="Arial"/>
                <a:cs typeface="Arial"/>
              </a:rPr>
              <a:t>Faith, prayer, and worship go from us by the Spirit through the Son to the Father </a:t>
            </a:r>
          </a:p>
          <a:p>
            <a:r>
              <a:rPr lang="en-US" sz="2400" i="1" dirty="0">
                <a:latin typeface="Arial"/>
                <a:cs typeface="Arial"/>
              </a:rPr>
              <a:t>God has granted us all of the means as a gracious gift of the Father working through the Son and the Spirit by which we become more conformed to the Image of Christ</a:t>
            </a:r>
          </a:p>
          <a:p>
            <a:endParaRPr lang="en-US" sz="2400" i="1" dirty="0">
              <a:latin typeface="Arial"/>
              <a:cs typeface="Arial"/>
            </a:endParaRPr>
          </a:p>
          <a:p>
            <a:endParaRPr lang="en-US" dirty="0"/>
          </a:p>
        </p:txBody>
      </p:sp>
      <p:graphicFrame>
        <p:nvGraphicFramePr>
          <p:cNvPr id="5" name="Content Placeholder 5">
            <a:extLst>
              <a:ext uri="{FF2B5EF4-FFF2-40B4-BE49-F238E27FC236}">
                <a16:creationId xmlns:a16="http://schemas.microsoft.com/office/drawing/2014/main" id="{BF9EF56B-6F54-49E2-8F41-158C52D9E099}"/>
              </a:ext>
            </a:extLst>
          </p:cNvPr>
          <p:cNvGraphicFramePr>
            <a:graphicFrameLocks/>
          </p:cNvGraphicFramePr>
          <p:nvPr>
            <p:extLst>
              <p:ext uri="{D42A27DB-BD31-4B8C-83A1-F6EECF244321}">
                <p14:modId xmlns:p14="http://schemas.microsoft.com/office/powerpoint/2010/main" val="1072364387"/>
              </p:ext>
            </p:extLst>
          </p:nvPr>
        </p:nvGraphicFramePr>
        <p:xfrm>
          <a:off x="4906475" y="1604765"/>
          <a:ext cx="7019636" cy="4710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017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DB6F-2DDD-4BD1-9116-FA97C2227F02}"/>
              </a:ext>
            </a:extLst>
          </p:cNvPr>
          <p:cNvSpPr>
            <a:spLocks noGrp="1"/>
          </p:cNvSpPr>
          <p:nvPr>
            <p:ph type="title"/>
          </p:nvPr>
        </p:nvSpPr>
        <p:spPr/>
        <p:txBody>
          <a:bodyPr>
            <a:normAutofit fontScale="90000"/>
          </a:bodyPr>
          <a:lstStyle/>
          <a:p>
            <a:r>
              <a:rPr lang="en-US" dirty="0"/>
              <a:t>Sanctification is about our relationship to God</a:t>
            </a:r>
          </a:p>
        </p:txBody>
      </p:sp>
      <p:sp>
        <p:nvSpPr>
          <p:cNvPr id="3" name="Content Placeholder 2">
            <a:extLst>
              <a:ext uri="{FF2B5EF4-FFF2-40B4-BE49-F238E27FC236}">
                <a16:creationId xmlns:a16="http://schemas.microsoft.com/office/drawing/2014/main" id="{55856DD5-5CFD-4A2E-AC54-4D12AD0C0CEE}"/>
              </a:ext>
            </a:extLst>
          </p:cNvPr>
          <p:cNvSpPr>
            <a:spLocks noGrp="1"/>
          </p:cNvSpPr>
          <p:nvPr>
            <p:ph idx="1"/>
          </p:nvPr>
        </p:nvSpPr>
        <p:spPr>
          <a:xfrm>
            <a:off x="1120000" y="1825625"/>
            <a:ext cx="7122570" cy="4351338"/>
          </a:xfrm>
        </p:spPr>
        <p:txBody>
          <a:bodyPr>
            <a:normAutofit fontScale="25000" lnSpcReduction="20000"/>
          </a:bodyPr>
          <a:lstStyle/>
          <a:p>
            <a:pPr marL="0" indent="0">
              <a:buNone/>
            </a:pPr>
            <a:r>
              <a:rPr lang="en-US" sz="8800" dirty="0">
                <a:solidFill>
                  <a:schemeClr val="tx1">
                    <a:lumMod val="75000"/>
                    <a:lumOff val="25000"/>
                  </a:schemeClr>
                </a:solidFill>
                <a:cs typeface="Arial"/>
              </a:rPr>
              <a:t>In Christianity God is not a static thing—not even a person—but a dynamic, pulsating activity, a life, almost a kind of drama. Almost, if you will not think me irreverent, a kind of dance. . . .The whole dance, or drama, or pattern of this three-Personal life is to be played out in each one of us: or (putting it the other way round) each one of us has got to enter that pattern, take his place in that dance. There is no other way to the happiness for which we were made. Good things as well as bad, you know, are caught by a kind of infection.</a:t>
            </a:r>
          </a:p>
          <a:p>
            <a:pPr marL="0" indent="0">
              <a:buNone/>
            </a:pPr>
            <a:r>
              <a:rPr lang="en-US" sz="8800" dirty="0">
                <a:solidFill>
                  <a:schemeClr val="tx1">
                    <a:lumMod val="75000"/>
                    <a:lumOff val="25000"/>
                  </a:schemeClr>
                </a:solidFill>
                <a:cs typeface="Arial"/>
              </a:rPr>
              <a:t>If you want to get warm you must stand near the fire: if you want to be wet you must get into the water. If you want joy, power, peace, eternal life, you must get close to, or even into, the thing that has them. They are not a sort of prize which God could, if He chose, just hand out to anyone. They are a great fountain of energy and beauty spurting up at the very </a:t>
            </a:r>
            <a:r>
              <a:rPr lang="en-US" sz="8800" dirty="0" err="1">
                <a:solidFill>
                  <a:schemeClr val="tx1">
                    <a:lumMod val="75000"/>
                    <a:lumOff val="25000"/>
                  </a:schemeClr>
                </a:solidFill>
                <a:cs typeface="Arial"/>
              </a:rPr>
              <a:t>centre</a:t>
            </a:r>
            <a:r>
              <a:rPr lang="en-US" sz="8800" dirty="0">
                <a:solidFill>
                  <a:schemeClr val="tx1">
                    <a:lumMod val="75000"/>
                    <a:lumOff val="25000"/>
                  </a:schemeClr>
                </a:solidFill>
                <a:cs typeface="Arial"/>
              </a:rPr>
              <a:t> of reality. If you are close to it, the spray will wet you: if you are not, you will remain dry. </a:t>
            </a:r>
          </a:p>
          <a:p>
            <a:pPr marL="0" indent="0" algn="r">
              <a:buNone/>
            </a:pPr>
            <a:r>
              <a:rPr lang="en-US" sz="4000" dirty="0">
                <a:solidFill>
                  <a:schemeClr val="tx1">
                    <a:lumMod val="75000"/>
                    <a:lumOff val="25000"/>
                  </a:schemeClr>
                </a:solidFill>
                <a:cs typeface="Arial"/>
              </a:rPr>
              <a:t>--C. S. Lewis, </a:t>
            </a:r>
            <a:r>
              <a:rPr lang="en-US" sz="4000" i="1" dirty="0">
                <a:solidFill>
                  <a:schemeClr val="tx1">
                    <a:lumMod val="75000"/>
                    <a:lumOff val="25000"/>
                  </a:schemeClr>
                </a:solidFill>
                <a:cs typeface="Arial"/>
              </a:rPr>
              <a:t>Mere Christianity</a:t>
            </a:r>
            <a:r>
              <a:rPr lang="en-US" sz="4000" dirty="0">
                <a:solidFill>
                  <a:schemeClr val="tx1">
                    <a:lumMod val="75000"/>
                    <a:lumOff val="25000"/>
                  </a:schemeClr>
                </a:solidFill>
                <a:cs typeface="Arial"/>
              </a:rPr>
              <a:t> </a:t>
            </a:r>
            <a:endParaRPr lang="en-US" sz="4000" i="1" dirty="0">
              <a:solidFill>
                <a:schemeClr val="tx1">
                  <a:lumMod val="75000"/>
                  <a:lumOff val="25000"/>
                </a:schemeClr>
              </a:solidFill>
              <a:cs typeface="Arial"/>
            </a:endParaRPr>
          </a:p>
          <a:p>
            <a:endParaRPr lang="en-US" dirty="0"/>
          </a:p>
        </p:txBody>
      </p:sp>
      <p:pic>
        <p:nvPicPr>
          <p:cNvPr id="4" name="Picture 3">
            <a:extLst>
              <a:ext uri="{FF2B5EF4-FFF2-40B4-BE49-F238E27FC236}">
                <a16:creationId xmlns:a16="http://schemas.microsoft.com/office/drawing/2014/main" id="{3153BB15-1999-43B8-88D9-6D17171A8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743" y="2008511"/>
            <a:ext cx="2113721" cy="3029039"/>
          </a:xfrm>
          <a:prstGeom prst="rect">
            <a:avLst/>
          </a:prstGeom>
        </p:spPr>
      </p:pic>
    </p:spTree>
    <p:extLst>
      <p:ext uri="{BB962C8B-B14F-4D97-AF65-F5344CB8AC3E}">
        <p14:creationId xmlns:p14="http://schemas.microsoft.com/office/powerpoint/2010/main" val="161567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A2918-BACD-4D4C-9E24-A6CE0498B6C8}"/>
              </a:ext>
            </a:extLst>
          </p:cNvPr>
          <p:cNvSpPr>
            <a:spLocks noGrp="1"/>
          </p:cNvSpPr>
          <p:nvPr>
            <p:ph type="title"/>
          </p:nvPr>
        </p:nvSpPr>
        <p:spPr/>
        <p:txBody>
          <a:bodyPr/>
          <a:lstStyle/>
          <a:p>
            <a:r>
              <a:rPr lang="en-US" dirty="0"/>
              <a:t>Two Weeks from Now</a:t>
            </a:r>
          </a:p>
        </p:txBody>
      </p:sp>
      <p:sp>
        <p:nvSpPr>
          <p:cNvPr id="3" name="Content Placeholder 2">
            <a:extLst>
              <a:ext uri="{FF2B5EF4-FFF2-40B4-BE49-F238E27FC236}">
                <a16:creationId xmlns:a16="http://schemas.microsoft.com/office/drawing/2014/main" id="{ADFEC7AB-4634-8A44-AE83-B15897CA7C67}"/>
              </a:ext>
            </a:extLst>
          </p:cNvPr>
          <p:cNvSpPr>
            <a:spLocks noGrp="1"/>
          </p:cNvSpPr>
          <p:nvPr>
            <p:ph idx="1"/>
          </p:nvPr>
        </p:nvSpPr>
        <p:spPr/>
        <p:txBody>
          <a:bodyPr/>
          <a:lstStyle/>
          <a:p>
            <a:endParaRPr lang="en-US" dirty="0"/>
          </a:p>
          <a:p>
            <a:endParaRPr lang="en-US" dirty="0"/>
          </a:p>
          <a:p>
            <a:pPr algn="ctr"/>
            <a:r>
              <a:rPr lang="en-US" dirty="0"/>
              <a:t>Security</a:t>
            </a:r>
          </a:p>
        </p:txBody>
      </p:sp>
    </p:spTree>
    <p:extLst>
      <p:ext uri="{BB962C8B-B14F-4D97-AF65-F5344CB8AC3E}">
        <p14:creationId xmlns:p14="http://schemas.microsoft.com/office/powerpoint/2010/main" val="3452756664"/>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35B761E8-693F-ED48-A656-DA668602DA36}" vid="{0F3E391F-4A62-8543-ACC7-12D792A23A1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1029</TotalTime>
  <Words>1982</Words>
  <Application>Microsoft Macintosh PowerPoint</Application>
  <PresentationFormat>Widescreen</PresentationFormat>
  <Paragraphs>117</Paragraphs>
  <Slides>18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5" baseType="lpstr">
      <vt:lpstr>Arial</vt:lpstr>
      <vt:lpstr>Calibri</vt:lpstr>
      <vt:lpstr>Corbel</vt:lpstr>
      <vt:lpstr>Garamond</vt:lpstr>
      <vt:lpstr>Imprint MT Shadow</vt:lpstr>
      <vt:lpstr>Depth</vt:lpstr>
      <vt:lpstr>Document</vt:lpstr>
      <vt:lpstr>~ or ~ Salvation from Start to Finish</vt:lpstr>
      <vt:lpstr>Twelve-Week Schedule</vt:lpstr>
      <vt:lpstr>Review</vt:lpstr>
      <vt:lpstr>Review</vt:lpstr>
      <vt:lpstr>Testimony</vt:lpstr>
      <vt:lpstr>Theology and Mystery</vt:lpstr>
      <vt:lpstr>The Ordo Salutis</vt:lpstr>
      <vt:lpstr>Justification and Sanctification</vt:lpstr>
      <vt:lpstr>Sanctification – WCF 13:1</vt:lpstr>
      <vt:lpstr>Sanctification – WCF 13:1</vt:lpstr>
      <vt:lpstr>Meaning of Sanctification</vt:lpstr>
      <vt:lpstr>Sanctification – WCF 13:2,3</vt:lpstr>
      <vt:lpstr>The Father and Sanctification</vt:lpstr>
      <vt:lpstr>The Son and Sanctification</vt:lpstr>
      <vt:lpstr>The Spirit and Sanctification</vt:lpstr>
      <vt:lpstr>The Work of the Trinity</vt:lpstr>
      <vt:lpstr>Sanctification is about our relationship to God</vt:lpstr>
      <vt:lpstr>Two Weeks from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dc:title>
  <dc:creator>David Morris</dc:creator>
  <cp:lastModifiedBy>David Morris</cp:lastModifiedBy>
  <cp:revision>33</cp:revision>
  <dcterms:created xsi:type="dcterms:W3CDTF">2019-03-23T14:27:06Z</dcterms:created>
  <dcterms:modified xsi:type="dcterms:W3CDTF">2020-02-04T20:56:21Z</dcterms:modified>
</cp:coreProperties>
</file>