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8" r:id="rId2"/>
    <p:sldId id="265" r:id="rId3"/>
    <p:sldId id="266" r:id="rId4"/>
    <p:sldId id="261" r:id="rId5"/>
    <p:sldId id="263" r:id="rId6"/>
    <p:sldId id="264" r:id="rId7"/>
    <p:sldId id="267" r:id="rId8"/>
    <p:sldId id="268" r:id="rId9"/>
    <p:sldId id="260" r:id="rId10"/>
    <p:sldId id="269" r:id="rId11"/>
    <p:sldId id="2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85"/>
    <p:restoredTop sz="67044" autoAdjust="0"/>
  </p:normalViewPr>
  <p:slideViewPr>
    <p:cSldViewPr snapToGrid="0">
      <p:cViewPr varScale="1">
        <p:scale>
          <a:sx n="62" d="100"/>
          <a:sy n="62" d="100"/>
        </p:scale>
        <p:origin x="2528"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191E8F-C268-A84D-9999-D17E49D6B18A}" type="datetimeFigureOut">
              <a:rPr lang="en-US" smtClean="0"/>
              <a:t>6/15/25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DA1EC3-2B58-604D-9D5A-E130647DF916}" type="slidenum">
              <a:rPr lang="en-US" smtClean="0"/>
              <a:t>‹#›</a:t>
            </a:fld>
            <a:endParaRPr lang="en-US"/>
          </a:p>
        </p:txBody>
      </p:sp>
    </p:spTree>
    <p:extLst>
      <p:ext uri="{BB962C8B-B14F-4D97-AF65-F5344CB8AC3E}">
        <p14:creationId xmlns:p14="http://schemas.microsoft.com/office/powerpoint/2010/main" val="1278565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8:58–59  Jesus said to them, “Truly, truly, I say to you, before Abraham was, I am.” So they picked up stones to throw at him, but Jesus hid himself and went out of the temple. </a:t>
            </a:r>
          </a:p>
          <a:p>
            <a:endParaRPr lang="en-US" dirty="0"/>
          </a:p>
          <a:p>
            <a:r>
              <a:rPr lang="en-US" dirty="0"/>
              <a:t>Matthew 5:18–20  For truly, I say to you, until heaven and earth pass away, not an iota, not a dot, will pass from the Law until all is accomplished. Therefore whoever relaxes one of the least of these commandments and teaches others to do the same will be called least in the kingdom of heaven, but whoever does them and teaches them will be called great in the kingdom of heaven. For I tell you, unless your righteousness exceeds that of the scribes and Pharisees, you will never enter the kingdom of heaven.</a:t>
            </a:r>
          </a:p>
        </p:txBody>
      </p:sp>
      <p:sp>
        <p:nvSpPr>
          <p:cNvPr id="4" name="Slide Number Placeholder 3"/>
          <p:cNvSpPr>
            <a:spLocks noGrp="1"/>
          </p:cNvSpPr>
          <p:nvPr>
            <p:ph type="sldNum" sz="quarter" idx="5"/>
          </p:nvPr>
        </p:nvSpPr>
        <p:spPr/>
        <p:txBody>
          <a:bodyPr/>
          <a:lstStyle/>
          <a:p>
            <a:fld id="{DBDA1EC3-2B58-604D-9D5A-E130647DF916}" type="slidenum">
              <a:rPr lang="en-US" smtClean="0"/>
              <a:t>3</a:t>
            </a:fld>
            <a:endParaRPr lang="en-US"/>
          </a:p>
        </p:txBody>
      </p:sp>
    </p:spTree>
    <p:extLst>
      <p:ext uri="{BB962C8B-B14F-4D97-AF65-F5344CB8AC3E}">
        <p14:creationId xmlns:p14="http://schemas.microsoft.com/office/powerpoint/2010/main" val="3526452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DA1EC3-2B58-604D-9D5A-E130647DF916}" type="slidenum">
              <a:rPr lang="en-US" smtClean="0"/>
              <a:t>5</a:t>
            </a:fld>
            <a:endParaRPr lang="en-US"/>
          </a:p>
        </p:txBody>
      </p:sp>
    </p:spTree>
    <p:extLst>
      <p:ext uri="{BB962C8B-B14F-4D97-AF65-F5344CB8AC3E}">
        <p14:creationId xmlns:p14="http://schemas.microsoft.com/office/powerpoint/2010/main" val="4098743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Premise that Christianity is a ‘competing’ worldview is false</a:t>
            </a:r>
            <a:endParaRPr lang="en-US" sz="14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           Schaeffer presuppositional apologetics</a:t>
            </a:r>
            <a:endParaRPr lang="en-US" sz="2400" kern="1200" dirty="0">
              <a:solidFill>
                <a:schemeClr val="tx1"/>
              </a:solidFill>
              <a:effectLst/>
              <a:latin typeface="+mn-lt"/>
              <a:ea typeface="+mn-ea"/>
              <a:cs typeface="+mn-cs"/>
            </a:endParaRPr>
          </a:p>
          <a:p>
            <a:r>
              <a:rPr lang="en-US" sz="8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Fallacy that God can be evaluated by human knowledge – for all knowledge is based on a priori knowledge</a:t>
            </a:r>
            <a:endParaRPr lang="en-US" sz="1400" kern="1200" dirty="0">
              <a:solidFill>
                <a:schemeClr val="tx1"/>
              </a:solidFill>
              <a:effectLst/>
              <a:latin typeface="+mn-lt"/>
              <a:ea typeface="+mn-ea"/>
              <a:cs typeface="+mn-cs"/>
            </a:endParaRPr>
          </a:p>
          <a:p>
            <a:endParaRPr lang="en-US" dirty="0"/>
          </a:p>
          <a:p>
            <a:pPr lvl="0"/>
            <a:r>
              <a:rPr lang="en-US" sz="1200" kern="1200" dirty="0">
                <a:solidFill>
                  <a:schemeClr val="tx1"/>
                </a:solidFill>
                <a:effectLst/>
                <a:latin typeface="+mn-lt"/>
                <a:ea typeface="+mn-ea"/>
                <a:cs typeface="+mn-cs"/>
              </a:rPr>
              <a:t>What is the solution:  Worldview is really struggle of pride vs humility – we can fall into same trap</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 can take care of the world by myself as I see fit</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Christian opposition against secular worldview  can be same from pride “my faith can change the world”</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Christian command is to obey</a:t>
            </a:r>
            <a:endParaRPr lang="en-US" sz="14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  </a:t>
            </a:r>
          </a:p>
          <a:p>
            <a:r>
              <a:rPr lang="en-US" dirty="0"/>
              <a:t>Ezekiel 33: 7 – 9 - Watchman</a:t>
            </a:r>
          </a:p>
          <a:p>
            <a:r>
              <a:rPr lang="en-US" dirty="0"/>
              <a:t>Ephesians 5:7-16 - and try to discern </a:t>
            </a:r>
            <a:r>
              <a:rPr lang="en-US" u="sng" dirty="0"/>
              <a:t>what is pleasing </a:t>
            </a:r>
            <a:r>
              <a:rPr lang="en-US" dirty="0"/>
              <a:t>to the Lord.  </a:t>
            </a:r>
          </a:p>
          <a:p>
            <a:r>
              <a:rPr lang="en-US" dirty="0"/>
              <a:t>Matthew 4:9 – Not to win kingdoms but to obey God </a:t>
            </a:r>
          </a:p>
          <a:p>
            <a:r>
              <a:rPr lang="en-US" dirty="0"/>
              <a:t>Matthew 13:13  - to go to the elect who only God knows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BDA1EC3-2B58-604D-9D5A-E130647DF916}" type="slidenum">
              <a:rPr lang="en-US" smtClean="0"/>
              <a:t>8</a:t>
            </a:fld>
            <a:endParaRPr lang="en-US"/>
          </a:p>
        </p:txBody>
      </p:sp>
    </p:spTree>
    <p:extLst>
      <p:ext uri="{BB962C8B-B14F-4D97-AF65-F5344CB8AC3E}">
        <p14:creationId xmlns:p14="http://schemas.microsoft.com/office/powerpoint/2010/main" val="781117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What is the problem:  Worldview is about view of self and view of God</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Genesis – “did God say… “</a:t>
            </a:r>
          </a:p>
          <a:p>
            <a:pPr lvl="1"/>
            <a:r>
              <a:rPr lang="en-US" sz="1200" kern="1200" dirty="0">
                <a:solidFill>
                  <a:schemeClr val="tx1"/>
                </a:solidFill>
                <a:effectLst/>
                <a:latin typeface="+mn-lt"/>
                <a:ea typeface="+mn-ea"/>
                <a:cs typeface="+mn-cs"/>
              </a:rPr>
              <a:t>Tower of Babel </a:t>
            </a:r>
          </a:p>
          <a:p>
            <a:pPr lvl="1"/>
            <a:r>
              <a:rPr lang="en-US" sz="1200" kern="1200" dirty="0">
                <a:solidFill>
                  <a:schemeClr val="tx1"/>
                </a:solidFill>
                <a:effectLst/>
                <a:latin typeface="+mn-lt"/>
                <a:ea typeface="+mn-ea"/>
                <a:cs typeface="+mn-cs"/>
              </a:rPr>
              <a:t>– that man can do all things like God</a:t>
            </a:r>
            <a:endParaRPr lang="en-US" sz="1400" kern="1200" dirty="0">
              <a:solidFill>
                <a:schemeClr val="tx1"/>
              </a:solidFill>
              <a:effectLst/>
              <a:latin typeface="+mn-lt"/>
              <a:ea typeface="+mn-ea"/>
              <a:cs typeface="+mn-cs"/>
            </a:endParaRPr>
          </a:p>
          <a:p>
            <a:r>
              <a:rPr lang="en-US" dirty="0"/>
              <a:t>            – pride of man against God.  </a:t>
            </a:r>
          </a:p>
          <a:p>
            <a:endParaRPr lang="en-US" dirty="0"/>
          </a:p>
          <a:p>
            <a:r>
              <a:rPr lang="en-US" dirty="0"/>
              <a:t>Christians must be careful about pious pride (Pharisees) when looking at worldviews lest we find ourselves in a position of pride rather than submission / obedience </a:t>
            </a:r>
            <a:r>
              <a:rPr lang="en-US" u="sng" dirty="0"/>
              <a:t>to God for God. </a:t>
            </a:r>
          </a:p>
          <a:p>
            <a:endParaRPr lang="en-US" dirty="0"/>
          </a:p>
          <a:p>
            <a:r>
              <a:rPr lang="en-US" dirty="0"/>
              <a:t>The Cross is model to showing truth – obedience to God for the glory of God</a:t>
            </a:r>
          </a:p>
          <a:p>
            <a:endParaRPr lang="en-US" dirty="0"/>
          </a:p>
          <a:p>
            <a:r>
              <a:rPr lang="en-US" dirty="0"/>
              <a:t>Must not forget our purpose is to show people Christ – not comparative religion by eloquence I Cor  1:18 – 25  </a:t>
            </a:r>
          </a:p>
          <a:p>
            <a:endParaRPr lang="en-US" dirty="0"/>
          </a:p>
          <a:p>
            <a:r>
              <a:rPr lang="en-US" dirty="0"/>
              <a:t>For the word of the cross is folly to those who are perishing, but to us who are being saved it is the power of God. For it is written,</a:t>
            </a:r>
          </a:p>
          <a:p>
            <a:endParaRPr lang="en-US" dirty="0"/>
          </a:p>
          <a:p>
            <a:r>
              <a:rPr lang="en-US" dirty="0"/>
              <a:t>	“I will destroy the wisdom of the wise,</a:t>
            </a:r>
          </a:p>
          <a:p>
            <a:r>
              <a:rPr lang="en-US" dirty="0"/>
              <a:t>		and the discernment of the discerning I will thwart.”</a:t>
            </a:r>
          </a:p>
          <a:p>
            <a:r>
              <a:rPr lang="en-US" dirty="0"/>
              <a:t>	</a:t>
            </a:r>
          </a:p>
          <a:p>
            <a:r>
              <a:rPr lang="en-US" dirty="0"/>
              <a:t>Where is the one who is wise? Where is the scribe? Where is the debater of this age? Has not God made foolish the wisdom of the world? For since, in the wisdom of God, the world did not know God through wisdom, it pleased God through the folly of what we preach to save those who believe. For Jews demand signs and Greeks seek wisdom, but we preach Christ crucified, a stumbling block to Jews and folly to Gentiles, but to those who are called, both Jews and Greeks, Christ the power of God and the wisdom of God. For the foolishness of God is wiser than men, and the weakness of God is stronger than </a:t>
            </a:r>
            <a:r>
              <a:rPr lang="en-US"/>
              <a:t>men.</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BDA1EC3-2B58-604D-9D5A-E130647DF916}" type="slidenum">
              <a:rPr lang="en-US" smtClean="0"/>
              <a:t>9</a:t>
            </a:fld>
            <a:endParaRPr lang="en-US"/>
          </a:p>
        </p:txBody>
      </p:sp>
    </p:spTree>
    <p:extLst>
      <p:ext uri="{BB962C8B-B14F-4D97-AF65-F5344CB8AC3E}">
        <p14:creationId xmlns:p14="http://schemas.microsoft.com/office/powerpoint/2010/main" val="4020285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095A4-36D5-D2B4-1EC4-966C49769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0FEB1-94AE-97C7-E8EA-777C044F36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662C3-1F81-43C8-4B31-DA601BAC28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62A4C5-05B1-22A2-1BB8-83CAE6393715}"/>
              </a:ext>
            </a:extLst>
          </p:cNvPr>
          <p:cNvSpPr>
            <a:spLocks noGrp="1"/>
          </p:cNvSpPr>
          <p:nvPr>
            <p:ph type="sldNum" sz="quarter" idx="5"/>
          </p:nvPr>
        </p:nvSpPr>
        <p:spPr/>
        <p:txBody>
          <a:bodyPr/>
          <a:lstStyle/>
          <a:p>
            <a:fld id="{DBDA1EC3-2B58-604D-9D5A-E130647DF916}" type="slidenum">
              <a:rPr lang="en-US" smtClean="0"/>
              <a:t>10</a:t>
            </a:fld>
            <a:endParaRPr lang="en-US"/>
          </a:p>
        </p:txBody>
      </p:sp>
    </p:spTree>
    <p:extLst>
      <p:ext uri="{BB962C8B-B14F-4D97-AF65-F5344CB8AC3E}">
        <p14:creationId xmlns:p14="http://schemas.microsoft.com/office/powerpoint/2010/main" val="3594206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DA1EC3-2B58-604D-9D5A-E130647DF916}" type="slidenum">
              <a:rPr lang="en-US" smtClean="0"/>
              <a:t>11</a:t>
            </a:fld>
            <a:endParaRPr lang="en-US"/>
          </a:p>
        </p:txBody>
      </p:sp>
    </p:spTree>
    <p:extLst>
      <p:ext uri="{BB962C8B-B14F-4D97-AF65-F5344CB8AC3E}">
        <p14:creationId xmlns:p14="http://schemas.microsoft.com/office/powerpoint/2010/main" val="1396237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61110-D69C-5AB4-56CA-564E16DD16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B5ABE6-0843-064E-05BE-A82EF5AAD4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23D4F2-4C1C-87E0-D1F7-2E0C04619345}"/>
              </a:ext>
            </a:extLst>
          </p:cNvPr>
          <p:cNvSpPr>
            <a:spLocks noGrp="1"/>
          </p:cNvSpPr>
          <p:nvPr>
            <p:ph type="dt" sz="half" idx="10"/>
          </p:nvPr>
        </p:nvSpPr>
        <p:spPr/>
        <p:txBody>
          <a:bodyPr/>
          <a:lstStyle/>
          <a:p>
            <a:fld id="{BBBF8188-3D1F-EA4B-9125-E3593A861F23}" type="datetimeFigureOut">
              <a:rPr lang="en-US" smtClean="0"/>
              <a:t>6/15/25</a:t>
            </a:fld>
            <a:endParaRPr lang="en-US"/>
          </a:p>
        </p:txBody>
      </p:sp>
      <p:sp>
        <p:nvSpPr>
          <p:cNvPr id="5" name="Footer Placeholder 4">
            <a:extLst>
              <a:ext uri="{FF2B5EF4-FFF2-40B4-BE49-F238E27FC236}">
                <a16:creationId xmlns:a16="http://schemas.microsoft.com/office/drawing/2014/main" id="{482E37D5-E317-B566-E516-292BB49F1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7F7E46-7D09-344D-4C80-5708F65CEA77}"/>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756099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9FD98-C659-F020-88E4-0D6D9FBD3C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54169C-89B1-EFF7-E5C9-CCD46ADF9A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D863EC1-21CE-8049-CDB4-4FC80F0DF4F0}"/>
              </a:ext>
            </a:extLst>
          </p:cNvPr>
          <p:cNvSpPr>
            <a:spLocks noGrp="1"/>
          </p:cNvSpPr>
          <p:nvPr>
            <p:ph type="dt" sz="half" idx="10"/>
          </p:nvPr>
        </p:nvSpPr>
        <p:spPr/>
        <p:txBody>
          <a:bodyPr/>
          <a:lstStyle/>
          <a:p>
            <a:fld id="{BBBF8188-3D1F-EA4B-9125-E3593A861F23}" type="datetimeFigureOut">
              <a:rPr lang="en-US" smtClean="0"/>
              <a:t>6/15/25</a:t>
            </a:fld>
            <a:endParaRPr lang="en-US"/>
          </a:p>
        </p:txBody>
      </p:sp>
      <p:sp>
        <p:nvSpPr>
          <p:cNvPr id="5" name="Footer Placeholder 4">
            <a:extLst>
              <a:ext uri="{FF2B5EF4-FFF2-40B4-BE49-F238E27FC236}">
                <a16:creationId xmlns:a16="http://schemas.microsoft.com/office/drawing/2014/main" id="{ED0DF902-AE33-2C5E-13F5-317AF413B1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A7F7E2-77FF-30E1-7D8A-FD8C659E20E5}"/>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1809476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8617-AF6D-8C06-AF14-70A258B642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1088AC-AD7F-5758-2385-36D3254003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ED8136-7C74-4148-A28C-64816D5B1F83}"/>
              </a:ext>
            </a:extLst>
          </p:cNvPr>
          <p:cNvSpPr>
            <a:spLocks noGrp="1"/>
          </p:cNvSpPr>
          <p:nvPr>
            <p:ph type="dt" sz="half" idx="10"/>
          </p:nvPr>
        </p:nvSpPr>
        <p:spPr/>
        <p:txBody>
          <a:bodyPr/>
          <a:lstStyle/>
          <a:p>
            <a:fld id="{BBBF8188-3D1F-EA4B-9125-E3593A861F23}" type="datetimeFigureOut">
              <a:rPr lang="en-US" smtClean="0"/>
              <a:t>6/15/25</a:t>
            </a:fld>
            <a:endParaRPr lang="en-US"/>
          </a:p>
        </p:txBody>
      </p:sp>
      <p:sp>
        <p:nvSpPr>
          <p:cNvPr id="5" name="Footer Placeholder 4">
            <a:extLst>
              <a:ext uri="{FF2B5EF4-FFF2-40B4-BE49-F238E27FC236}">
                <a16:creationId xmlns:a16="http://schemas.microsoft.com/office/drawing/2014/main" id="{05089AEF-6A5E-A095-0703-0AEAAA04A5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97BB94-70EA-20DF-EBFF-A0B26912ACD7}"/>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982811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1DD1A-9281-5733-F2A1-DF2D22B645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D9E2AF-9904-51B2-337B-920F06382B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F8C9D1-845E-BD1F-261A-6239135E65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924AD1-6B25-6CA4-C95E-CBD764527FBF}"/>
              </a:ext>
            </a:extLst>
          </p:cNvPr>
          <p:cNvSpPr>
            <a:spLocks noGrp="1"/>
          </p:cNvSpPr>
          <p:nvPr>
            <p:ph type="dt" sz="half" idx="10"/>
          </p:nvPr>
        </p:nvSpPr>
        <p:spPr/>
        <p:txBody>
          <a:bodyPr/>
          <a:lstStyle/>
          <a:p>
            <a:fld id="{BBBF8188-3D1F-EA4B-9125-E3593A861F23}" type="datetimeFigureOut">
              <a:rPr lang="en-US" smtClean="0"/>
              <a:t>6/15/25</a:t>
            </a:fld>
            <a:endParaRPr lang="en-US"/>
          </a:p>
        </p:txBody>
      </p:sp>
      <p:sp>
        <p:nvSpPr>
          <p:cNvPr id="6" name="Footer Placeholder 5">
            <a:extLst>
              <a:ext uri="{FF2B5EF4-FFF2-40B4-BE49-F238E27FC236}">
                <a16:creationId xmlns:a16="http://schemas.microsoft.com/office/drawing/2014/main" id="{E33EACBB-9699-5BA9-18DA-B24389E9CB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91C898-CEF3-7D6F-C02B-7252DBDB1BBF}"/>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3903262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25020-020B-1A1E-73EE-BDC9AAF97F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F6565D-10AB-5E3F-AFBA-54ADBE5188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B7CF0A-7390-4A1F-EF0E-DCA1A6079E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DB2304-354C-7A7F-6B30-C3CF044AEA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B344E4-7C19-1A89-C5F2-9AA4036574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F3D13F-3CF5-548B-FE8E-3F7E2F3CB879}"/>
              </a:ext>
            </a:extLst>
          </p:cNvPr>
          <p:cNvSpPr>
            <a:spLocks noGrp="1"/>
          </p:cNvSpPr>
          <p:nvPr>
            <p:ph type="dt" sz="half" idx="10"/>
          </p:nvPr>
        </p:nvSpPr>
        <p:spPr/>
        <p:txBody>
          <a:bodyPr/>
          <a:lstStyle/>
          <a:p>
            <a:fld id="{BBBF8188-3D1F-EA4B-9125-E3593A861F23}" type="datetimeFigureOut">
              <a:rPr lang="en-US" smtClean="0"/>
              <a:t>6/15/25</a:t>
            </a:fld>
            <a:endParaRPr lang="en-US"/>
          </a:p>
        </p:txBody>
      </p:sp>
      <p:sp>
        <p:nvSpPr>
          <p:cNvPr id="8" name="Footer Placeholder 7">
            <a:extLst>
              <a:ext uri="{FF2B5EF4-FFF2-40B4-BE49-F238E27FC236}">
                <a16:creationId xmlns:a16="http://schemas.microsoft.com/office/drawing/2014/main" id="{B52E9B25-11E1-2448-1038-F47A812A18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5CEFF6-72B0-FB6F-C404-670C1A504106}"/>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081805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7D4BC-9178-54B1-CEE0-CFEB002CA7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57FB4F-BE09-9518-1D89-2C599B3E03F6}"/>
              </a:ext>
            </a:extLst>
          </p:cNvPr>
          <p:cNvSpPr>
            <a:spLocks noGrp="1"/>
          </p:cNvSpPr>
          <p:nvPr>
            <p:ph type="dt" sz="half" idx="10"/>
          </p:nvPr>
        </p:nvSpPr>
        <p:spPr/>
        <p:txBody>
          <a:bodyPr/>
          <a:lstStyle/>
          <a:p>
            <a:fld id="{BBBF8188-3D1F-EA4B-9125-E3593A861F23}" type="datetimeFigureOut">
              <a:rPr lang="en-US" smtClean="0"/>
              <a:t>6/15/25</a:t>
            </a:fld>
            <a:endParaRPr lang="en-US"/>
          </a:p>
        </p:txBody>
      </p:sp>
      <p:sp>
        <p:nvSpPr>
          <p:cNvPr id="4" name="Footer Placeholder 3">
            <a:extLst>
              <a:ext uri="{FF2B5EF4-FFF2-40B4-BE49-F238E27FC236}">
                <a16:creationId xmlns:a16="http://schemas.microsoft.com/office/drawing/2014/main" id="{7AAAFA6A-67D4-179C-212C-73E53A09C5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5133D2-6A0A-39DB-084B-F6EC9F9E4E2E}"/>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232457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F1BBDD-77B4-01FB-8677-F672749B4FD9}"/>
              </a:ext>
            </a:extLst>
          </p:cNvPr>
          <p:cNvSpPr>
            <a:spLocks noGrp="1"/>
          </p:cNvSpPr>
          <p:nvPr>
            <p:ph type="dt" sz="half" idx="10"/>
          </p:nvPr>
        </p:nvSpPr>
        <p:spPr/>
        <p:txBody>
          <a:bodyPr/>
          <a:lstStyle/>
          <a:p>
            <a:fld id="{BBBF8188-3D1F-EA4B-9125-E3593A861F23}" type="datetimeFigureOut">
              <a:rPr lang="en-US" smtClean="0"/>
              <a:t>6/15/25</a:t>
            </a:fld>
            <a:endParaRPr lang="en-US"/>
          </a:p>
        </p:txBody>
      </p:sp>
      <p:sp>
        <p:nvSpPr>
          <p:cNvPr id="3" name="Footer Placeholder 2">
            <a:extLst>
              <a:ext uri="{FF2B5EF4-FFF2-40B4-BE49-F238E27FC236}">
                <a16:creationId xmlns:a16="http://schemas.microsoft.com/office/drawing/2014/main" id="{DD76EC04-2FFB-9AFC-09BE-B7A7233DF5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13CAB4-BCCE-4FE4-820F-6DDD6F0C6BAB}"/>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016140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98E42-7EDC-67D1-346B-ABC453BBD1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258E85-CAD5-EDDA-97A0-3551C1EFA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A6FDEE-ADC6-885F-AC9D-4999296952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3DD80E-013A-5467-AD5A-E1778609C6C3}"/>
              </a:ext>
            </a:extLst>
          </p:cNvPr>
          <p:cNvSpPr>
            <a:spLocks noGrp="1"/>
          </p:cNvSpPr>
          <p:nvPr>
            <p:ph type="dt" sz="half" idx="10"/>
          </p:nvPr>
        </p:nvSpPr>
        <p:spPr/>
        <p:txBody>
          <a:bodyPr/>
          <a:lstStyle/>
          <a:p>
            <a:fld id="{BBBF8188-3D1F-EA4B-9125-E3593A861F23}" type="datetimeFigureOut">
              <a:rPr lang="en-US" smtClean="0"/>
              <a:t>6/15/25</a:t>
            </a:fld>
            <a:endParaRPr lang="en-US"/>
          </a:p>
        </p:txBody>
      </p:sp>
      <p:sp>
        <p:nvSpPr>
          <p:cNvPr id="6" name="Footer Placeholder 5">
            <a:extLst>
              <a:ext uri="{FF2B5EF4-FFF2-40B4-BE49-F238E27FC236}">
                <a16:creationId xmlns:a16="http://schemas.microsoft.com/office/drawing/2014/main" id="{8BB71081-9F29-01BB-6E24-F40A30076D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4533D-A1B9-BDD3-0C37-D2133F907CE6}"/>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541563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F76F5-CB24-BEE2-9CFC-50EEDC60FD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88CED3-95FB-FFA1-67F1-7987304F43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4591EF2-3D6B-1851-9247-91573F33A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6344F8-2DF7-3AC7-39EB-6C7F673F94D2}"/>
              </a:ext>
            </a:extLst>
          </p:cNvPr>
          <p:cNvSpPr>
            <a:spLocks noGrp="1"/>
          </p:cNvSpPr>
          <p:nvPr>
            <p:ph type="dt" sz="half" idx="10"/>
          </p:nvPr>
        </p:nvSpPr>
        <p:spPr/>
        <p:txBody>
          <a:bodyPr/>
          <a:lstStyle/>
          <a:p>
            <a:fld id="{BBBF8188-3D1F-EA4B-9125-E3593A861F23}" type="datetimeFigureOut">
              <a:rPr lang="en-US" smtClean="0"/>
              <a:t>6/15/25</a:t>
            </a:fld>
            <a:endParaRPr lang="en-US"/>
          </a:p>
        </p:txBody>
      </p:sp>
      <p:sp>
        <p:nvSpPr>
          <p:cNvPr id="6" name="Footer Placeholder 5">
            <a:extLst>
              <a:ext uri="{FF2B5EF4-FFF2-40B4-BE49-F238E27FC236}">
                <a16:creationId xmlns:a16="http://schemas.microsoft.com/office/drawing/2014/main" id="{C90C4A0A-08E8-00E8-23E2-AE37B0179B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016742-408B-96DC-341D-A8CCE3B7972C}"/>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3776274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34F4D-E888-73DB-A163-F78717D07F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602258-AA5F-32B9-9336-E3C3514185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70A71-35CD-6F37-3190-EF55004AE456}"/>
              </a:ext>
            </a:extLst>
          </p:cNvPr>
          <p:cNvSpPr>
            <a:spLocks noGrp="1"/>
          </p:cNvSpPr>
          <p:nvPr>
            <p:ph type="dt" sz="half" idx="10"/>
          </p:nvPr>
        </p:nvSpPr>
        <p:spPr/>
        <p:txBody>
          <a:bodyPr/>
          <a:lstStyle/>
          <a:p>
            <a:fld id="{BBBF8188-3D1F-EA4B-9125-E3593A861F23}" type="datetimeFigureOut">
              <a:rPr lang="en-US" smtClean="0"/>
              <a:t>6/15/25</a:t>
            </a:fld>
            <a:endParaRPr lang="en-US"/>
          </a:p>
        </p:txBody>
      </p:sp>
      <p:sp>
        <p:nvSpPr>
          <p:cNvPr id="5" name="Footer Placeholder 4">
            <a:extLst>
              <a:ext uri="{FF2B5EF4-FFF2-40B4-BE49-F238E27FC236}">
                <a16:creationId xmlns:a16="http://schemas.microsoft.com/office/drawing/2014/main" id="{F101D894-02A8-0EC0-DA1D-C9E58D4382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51E3F-D8E3-9113-5032-50CC3CE873F6}"/>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841399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E663CA-33A3-7C30-4255-8E46F1885D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6EBB90-0950-069D-0776-153E9C2D65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4668DA-B0D0-7932-95FF-7D15C117834A}"/>
              </a:ext>
            </a:extLst>
          </p:cNvPr>
          <p:cNvSpPr>
            <a:spLocks noGrp="1"/>
          </p:cNvSpPr>
          <p:nvPr>
            <p:ph type="dt" sz="half" idx="10"/>
          </p:nvPr>
        </p:nvSpPr>
        <p:spPr/>
        <p:txBody>
          <a:bodyPr/>
          <a:lstStyle/>
          <a:p>
            <a:fld id="{BBBF8188-3D1F-EA4B-9125-E3593A861F23}" type="datetimeFigureOut">
              <a:rPr lang="en-US" smtClean="0"/>
              <a:t>6/15/25</a:t>
            </a:fld>
            <a:endParaRPr lang="en-US"/>
          </a:p>
        </p:txBody>
      </p:sp>
      <p:sp>
        <p:nvSpPr>
          <p:cNvPr id="5" name="Footer Placeholder 4">
            <a:extLst>
              <a:ext uri="{FF2B5EF4-FFF2-40B4-BE49-F238E27FC236}">
                <a16:creationId xmlns:a16="http://schemas.microsoft.com/office/drawing/2014/main" id="{56B568E3-0C9C-D4C9-1DDD-7D48CB5C5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BA5C1-E00C-FF2D-1AE3-901565E04C88}"/>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1179071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2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07739E-C1E5-A4E8-7B43-E1F341E7A2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5FA76AB-AE59-804E-C730-44F8F55539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9D9F43C-B6E2-F11E-17F7-F0B6027077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BF8188-3D1F-EA4B-9125-E3593A861F23}" type="datetimeFigureOut">
              <a:rPr lang="en-US" smtClean="0"/>
              <a:t>6/15/25</a:t>
            </a:fld>
            <a:endParaRPr lang="en-US"/>
          </a:p>
        </p:txBody>
      </p:sp>
      <p:sp>
        <p:nvSpPr>
          <p:cNvPr id="5" name="Footer Placeholder 4">
            <a:extLst>
              <a:ext uri="{FF2B5EF4-FFF2-40B4-BE49-F238E27FC236}">
                <a16:creationId xmlns:a16="http://schemas.microsoft.com/office/drawing/2014/main" id="{7777D6E5-4C67-6558-F994-D0CC2C31C7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D6F9813-CC3F-6235-DC24-A602B9B51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49907C-10E8-964D-B9A1-B68717090C85}" type="slidenum">
              <a:rPr lang="en-US" smtClean="0"/>
              <a:t>‹#›</a:t>
            </a:fld>
            <a:endParaRPr lang="en-US"/>
          </a:p>
        </p:txBody>
      </p:sp>
    </p:spTree>
    <p:extLst>
      <p:ext uri="{BB962C8B-B14F-4D97-AF65-F5344CB8AC3E}">
        <p14:creationId xmlns:p14="http://schemas.microsoft.com/office/powerpoint/2010/main" val="2462122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4400" u="sng"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73EDD-6EE9-38D6-1291-6E2DA7038081}"/>
              </a:ext>
            </a:extLst>
          </p:cNvPr>
          <p:cNvSpPr>
            <a:spLocks noGrp="1"/>
          </p:cNvSpPr>
          <p:nvPr>
            <p:ph type="ctrTitle"/>
          </p:nvPr>
        </p:nvSpPr>
        <p:spPr/>
        <p:txBody>
          <a:bodyPr>
            <a:normAutofit/>
          </a:bodyPr>
          <a:lstStyle/>
          <a:p>
            <a:r>
              <a:rPr lang="en-US" sz="7200" dirty="0"/>
              <a:t>A Christian Worldview</a:t>
            </a:r>
          </a:p>
        </p:txBody>
      </p:sp>
      <p:sp>
        <p:nvSpPr>
          <p:cNvPr id="3" name="Subtitle 2">
            <a:extLst>
              <a:ext uri="{FF2B5EF4-FFF2-40B4-BE49-F238E27FC236}">
                <a16:creationId xmlns:a16="http://schemas.microsoft.com/office/drawing/2014/main" id="{8390765F-413F-7A21-4149-336B48784688}"/>
              </a:ext>
            </a:extLst>
          </p:cNvPr>
          <p:cNvSpPr>
            <a:spLocks noGrp="1"/>
          </p:cNvSpPr>
          <p:nvPr>
            <p:ph type="subTitle" idx="1"/>
          </p:nvPr>
        </p:nvSpPr>
        <p:spPr/>
        <p:txBody>
          <a:bodyPr>
            <a:normAutofit/>
          </a:bodyPr>
          <a:lstStyle/>
          <a:p>
            <a:endParaRPr lang="en-US" dirty="0"/>
          </a:p>
          <a:p>
            <a:r>
              <a:rPr lang="en-US" sz="3200" i="1" dirty="0"/>
              <a:t>How Do You See The World</a:t>
            </a:r>
          </a:p>
          <a:p>
            <a:endParaRPr lang="en-US" dirty="0"/>
          </a:p>
        </p:txBody>
      </p:sp>
    </p:spTree>
    <p:extLst>
      <p:ext uri="{BB962C8B-B14F-4D97-AF65-F5344CB8AC3E}">
        <p14:creationId xmlns:p14="http://schemas.microsoft.com/office/powerpoint/2010/main" val="2584352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748B-8EE1-1147-B2CB-ECDADB3B92C9}"/>
              </a:ext>
            </a:extLst>
          </p:cNvPr>
          <p:cNvSpPr>
            <a:spLocks noGrp="1"/>
          </p:cNvSpPr>
          <p:nvPr>
            <p:ph type="title"/>
          </p:nvPr>
        </p:nvSpPr>
        <p:spPr/>
        <p:txBody>
          <a:bodyPr/>
          <a:lstStyle/>
          <a:p>
            <a:r>
              <a:rPr lang="en-US" dirty="0"/>
              <a:t>Outline</a:t>
            </a:r>
          </a:p>
        </p:txBody>
      </p:sp>
      <p:sp>
        <p:nvSpPr>
          <p:cNvPr id="4" name="Content Placeholder 3">
            <a:extLst>
              <a:ext uri="{FF2B5EF4-FFF2-40B4-BE49-F238E27FC236}">
                <a16:creationId xmlns:a16="http://schemas.microsoft.com/office/drawing/2014/main" id="{5453ECEA-CB35-4F3A-F406-70D4D3D851B2}"/>
              </a:ext>
            </a:extLst>
          </p:cNvPr>
          <p:cNvSpPr>
            <a:spLocks noGrp="1"/>
          </p:cNvSpPr>
          <p:nvPr>
            <p:ph sz="half" idx="1"/>
          </p:nvPr>
        </p:nvSpPr>
        <p:spPr>
          <a:xfrm>
            <a:off x="457200" y="1825625"/>
            <a:ext cx="3429000" cy="3657600"/>
          </a:xfrm>
          <a:solidFill>
            <a:schemeClr val="accent4">
              <a:lumMod val="20000"/>
              <a:lumOff val="80000"/>
            </a:schemeClr>
          </a:solidFill>
        </p:spPr>
        <p:txBody>
          <a:bodyPr/>
          <a:lstStyle/>
          <a:p>
            <a:pPr marL="0" indent="0" algn="ctr">
              <a:buNone/>
            </a:pPr>
            <a:r>
              <a:rPr lang="en-US" sz="2400" b="1" dirty="0"/>
              <a:t>Where did I come from</a:t>
            </a:r>
          </a:p>
          <a:p>
            <a:pPr marL="342900" indent="-342900">
              <a:buFont typeface="+mj-lt"/>
              <a:buAutoNum type="arabicPeriod"/>
            </a:pPr>
            <a:r>
              <a:rPr lang="en-US" sz="2000" dirty="0"/>
              <a:t>Worldview I</a:t>
            </a:r>
          </a:p>
          <a:p>
            <a:pPr marL="342900" indent="-342900">
              <a:buFont typeface="+mj-lt"/>
              <a:buAutoNum type="arabicPeriod"/>
            </a:pPr>
            <a:r>
              <a:rPr lang="en-US" sz="2000" dirty="0"/>
              <a:t>Worldview II</a:t>
            </a:r>
          </a:p>
          <a:p>
            <a:pPr marL="342900" indent="-342900">
              <a:buFont typeface="+mj-lt"/>
              <a:buAutoNum type="arabicPeriod"/>
            </a:pPr>
            <a:r>
              <a:rPr lang="en-US" sz="2000" dirty="0"/>
              <a:t>Did it start at creation ? </a:t>
            </a:r>
          </a:p>
          <a:p>
            <a:pPr marL="342900" indent="-342900">
              <a:buFont typeface="+mj-lt"/>
              <a:buAutoNum type="arabicPeriod"/>
            </a:pPr>
            <a:r>
              <a:rPr lang="en-US" sz="2000" dirty="0"/>
              <a:t>Why did the created disagree with the creator ? </a:t>
            </a:r>
          </a:p>
          <a:p>
            <a:endParaRPr lang="en-US" dirty="0"/>
          </a:p>
        </p:txBody>
      </p:sp>
      <p:sp>
        <p:nvSpPr>
          <p:cNvPr id="5" name="Content Placeholder 4">
            <a:extLst>
              <a:ext uri="{FF2B5EF4-FFF2-40B4-BE49-F238E27FC236}">
                <a16:creationId xmlns:a16="http://schemas.microsoft.com/office/drawing/2014/main" id="{803F40B2-A453-8680-4919-863BB6441963}"/>
              </a:ext>
            </a:extLst>
          </p:cNvPr>
          <p:cNvSpPr>
            <a:spLocks noGrp="1"/>
          </p:cNvSpPr>
          <p:nvPr>
            <p:ph sz="half" idx="2"/>
          </p:nvPr>
        </p:nvSpPr>
        <p:spPr>
          <a:xfrm>
            <a:off x="8229600" y="1825623"/>
            <a:ext cx="3429000" cy="3657600"/>
          </a:xfrm>
          <a:solidFill>
            <a:schemeClr val="accent4">
              <a:lumMod val="20000"/>
              <a:lumOff val="80000"/>
            </a:schemeClr>
          </a:solidFill>
        </p:spPr>
        <p:txBody>
          <a:bodyPr>
            <a:normAutofit/>
          </a:bodyPr>
          <a:lstStyle/>
          <a:p>
            <a:pPr marL="0" indent="0" algn="ctr">
              <a:buNone/>
            </a:pPr>
            <a:r>
              <a:rPr lang="en-US" sz="2400" b="1" dirty="0"/>
              <a:t>Where Am I Going</a:t>
            </a:r>
          </a:p>
          <a:p>
            <a:pPr marL="457200" indent="-457200">
              <a:buFont typeface="+mj-lt"/>
              <a:buAutoNum type="arabicPeriod" startAt="12"/>
              <a:defRPr/>
            </a:pPr>
            <a:r>
              <a:rPr lang="en-US" sz="2000" dirty="0">
                <a:solidFill>
                  <a:prstClr val="black"/>
                </a:solidFill>
              </a:rPr>
              <a:t>Heaven, Hell or Oblivion</a:t>
            </a:r>
          </a:p>
          <a:p>
            <a:pPr marL="457200" indent="-457200">
              <a:buFont typeface="+mj-lt"/>
              <a:buAutoNum type="arabicPeriod" startAt="12"/>
              <a:defRPr/>
            </a:pPr>
            <a:r>
              <a:rPr lang="en-US" sz="2000" dirty="0">
                <a:solidFill>
                  <a:prstClr val="black"/>
                </a:solidFill>
              </a:rPr>
              <a:t>A light at the end of the Tunnel</a:t>
            </a:r>
          </a:p>
        </p:txBody>
      </p:sp>
      <p:sp>
        <p:nvSpPr>
          <p:cNvPr id="6" name="Content Placeholder 3">
            <a:extLst>
              <a:ext uri="{FF2B5EF4-FFF2-40B4-BE49-F238E27FC236}">
                <a16:creationId xmlns:a16="http://schemas.microsoft.com/office/drawing/2014/main" id="{4E201977-260C-312E-A7E3-FC50D3C95C2C}"/>
              </a:ext>
            </a:extLst>
          </p:cNvPr>
          <p:cNvSpPr txBox="1">
            <a:spLocks/>
          </p:cNvSpPr>
          <p:nvPr/>
        </p:nvSpPr>
        <p:spPr>
          <a:xfrm>
            <a:off x="4343400" y="1825625"/>
            <a:ext cx="3429000" cy="3657600"/>
          </a:xfrm>
          <a:prstGeom prst="rect">
            <a:avLst/>
          </a:prstGeom>
          <a:solidFill>
            <a:schemeClr val="accent4">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t>What am I Doing Here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Redemption</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dirty="0">
                <a:solidFill>
                  <a:prstClr val="black"/>
                </a:solidFill>
              </a:rPr>
              <a:t>A disciplined life is an unburdened life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Music, art, literature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dirty="0">
                <a:solidFill>
                  <a:srgbClr val="C00000"/>
                </a:solidFill>
              </a:rPr>
              <a:t>Apologetics 1</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solidFill>
                  <a:srgbClr val="C00000"/>
                </a:solidFill>
                <a:effectLst/>
                <a:uLnTx/>
                <a:uFillTx/>
                <a:latin typeface="Garamond" panose="02020404030301010803" pitchFamily="18" charset="0"/>
                <a:ea typeface="+mn-ea"/>
                <a:cs typeface="+mn-cs"/>
              </a:rPr>
              <a:t>Apologetics </a:t>
            </a:r>
            <a:r>
              <a:rPr lang="en-US" sz="2000" dirty="0">
                <a:solidFill>
                  <a:srgbClr val="C00000"/>
                </a:solidFill>
              </a:rPr>
              <a:t>2</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It’s a matter of birth and death</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dirty="0">
                <a:solidFill>
                  <a:prstClr val="black"/>
                </a:solidFill>
              </a:rPr>
              <a:t>Reflecting the Diving</a:t>
            </a:r>
            <a:endPar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pPr marL="0" indent="0">
              <a:buNone/>
            </a:pPr>
            <a:endParaRPr lang="en-US" sz="2000" dirty="0"/>
          </a:p>
        </p:txBody>
      </p:sp>
    </p:spTree>
    <p:extLst>
      <p:ext uri="{BB962C8B-B14F-4D97-AF65-F5344CB8AC3E}">
        <p14:creationId xmlns:p14="http://schemas.microsoft.com/office/powerpoint/2010/main" val="1390514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90B78D-725E-E818-9D3B-73CFA34BFD8E}"/>
              </a:ext>
            </a:extLst>
          </p:cNvPr>
          <p:cNvSpPr>
            <a:spLocks noGrp="1"/>
          </p:cNvSpPr>
          <p:nvPr>
            <p:ph type="title"/>
          </p:nvPr>
        </p:nvSpPr>
        <p:spPr/>
        <p:txBody>
          <a:bodyPr/>
          <a:lstStyle/>
          <a:p>
            <a:r>
              <a:rPr lang="en-US" dirty="0"/>
              <a:t>Review</a:t>
            </a:r>
          </a:p>
        </p:txBody>
      </p:sp>
      <p:sp>
        <p:nvSpPr>
          <p:cNvPr id="6" name="Content Placeholder 5">
            <a:extLst>
              <a:ext uri="{FF2B5EF4-FFF2-40B4-BE49-F238E27FC236}">
                <a16:creationId xmlns:a16="http://schemas.microsoft.com/office/drawing/2014/main" id="{0A583573-1FDA-874B-B85A-3191134A01CF}"/>
              </a:ext>
            </a:extLst>
          </p:cNvPr>
          <p:cNvSpPr>
            <a:spLocks noGrp="1"/>
          </p:cNvSpPr>
          <p:nvPr>
            <p:ph idx="1"/>
          </p:nvPr>
        </p:nvSpPr>
        <p:spPr/>
        <p:txBody>
          <a:bodyPr/>
          <a:lstStyle/>
          <a:p>
            <a:pPr marL="0" indent="0">
              <a:buNone/>
            </a:pPr>
            <a:r>
              <a:rPr lang="en-US" dirty="0"/>
              <a:t>“To have a Christian-Biblical ‘Worldview’ is to have the perspective of seeing the world as God sees it.”    </a:t>
            </a:r>
            <a:r>
              <a:rPr lang="en-US" sz="2000" dirty="0"/>
              <a:t>- </a:t>
            </a:r>
            <a:r>
              <a:rPr lang="en-US" sz="2000" i="1" dirty="0"/>
              <a:t>Rev. Steve Jennings </a:t>
            </a:r>
            <a:endParaRPr lang="en-US" sz="1600" dirty="0"/>
          </a:p>
          <a:p>
            <a:pPr marL="0" indent="0">
              <a:buNone/>
            </a:pPr>
            <a:endParaRPr lang="en-US" sz="2000" dirty="0"/>
          </a:p>
          <a:p>
            <a:pPr marL="0" indent="0">
              <a:lnSpc>
                <a:spcPct val="108000"/>
              </a:lnSpc>
              <a:buNone/>
            </a:pPr>
            <a:r>
              <a:rPr lang="en-US" sz="3200" b="1" dirty="0"/>
              <a:t>What are the implications ? </a:t>
            </a:r>
          </a:p>
          <a:p>
            <a:pPr marL="457200" indent="-457200">
              <a:lnSpc>
                <a:spcPct val="108000"/>
              </a:lnSpc>
              <a:buAutoNum type="arabicPeriod"/>
            </a:pPr>
            <a:r>
              <a:rPr lang="en-US" sz="3200" dirty="0"/>
              <a:t>Perspective of Time (a lifetime, an empire, or eternity…)</a:t>
            </a:r>
          </a:p>
          <a:p>
            <a:pPr marL="457200" indent="-457200">
              <a:lnSpc>
                <a:spcPct val="108000"/>
              </a:lnSpc>
              <a:buAutoNum type="arabicPeriod"/>
            </a:pPr>
            <a:r>
              <a:rPr lang="en-US" sz="3200" dirty="0"/>
              <a:t>Perspective of purpose &amp; meaning  (for man  or  for God) </a:t>
            </a:r>
          </a:p>
          <a:p>
            <a:pPr marL="457200" indent="-457200">
              <a:lnSpc>
                <a:spcPct val="108000"/>
              </a:lnSpc>
              <a:buAutoNum type="arabicPeriod"/>
            </a:pPr>
            <a:r>
              <a:rPr lang="en-US" sz="3200" dirty="0"/>
              <a:t>Perspective of substance (of matter  or  of spirit) </a:t>
            </a:r>
          </a:p>
          <a:p>
            <a:pPr marL="0" indent="0">
              <a:buNone/>
            </a:pPr>
            <a:endParaRPr lang="en-US" dirty="0"/>
          </a:p>
        </p:txBody>
      </p:sp>
    </p:spTree>
    <p:extLst>
      <p:ext uri="{BB962C8B-B14F-4D97-AF65-F5344CB8AC3E}">
        <p14:creationId xmlns:p14="http://schemas.microsoft.com/office/powerpoint/2010/main" val="17133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Eye with solid fill">
            <a:extLst>
              <a:ext uri="{FF2B5EF4-FFF2-40B4-BE49-F238E27FC236}">
                <a16:creationId xmlns:a16="http://schemas.microsoft.com/office/drawing/2014/main" id="{2E615007-8D76-4114-0685-8C8ED907CA4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3100" y="5043488"/>
            <a:ext cx="914400" cy="914400"/>
          </a:xfrm>
          <a:prstGeom prst="rect">
            <a:avLst/>
          </a:prstGeom>
        </p:spPr>
      </p:pic>
      <p:pic>
        <p:nvPicPr>
          <p:cNvPr id="4" name="Graphic 3" descr="Eye with solid fill">
            <a:extLst>
              <a:ext uri="{FF2B5EF4-FFF2-40B4-BE49-F238E27FC236}">
                <a16:creationId xmlns:a16="http://schemas.microsoft.com/office/drawing/2014/main" id="{775EB46E-DC1F-637F-D31D-2C583692A2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05475" y="595313"/>
            <a:ext cx="914400" cy="914400"/>
          </a:xfrm>
          <a:prstGeom prst="rect">
            <a:avLst/>
          </a:prstGeom>
        </p:spPr>
      </p:pic>
      <p:pic>
        <p:nvPicPr>
          <p:cNvPr id="5" name="Graphic 4" descr="Eye with solid fill">
            <a:extLst>
              <a:ext uri="{FF2B5EF4-FFF2-40B4-BE49-F238E27FC236}">
                <a16:creationId xmlns:a16="http://schemas.microsoft.com/office/drawing/2014/main" id="{31F6F43B-22AB-5267-D887-93430C7D29E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9639300" y="2814638"/>
            <a:ext cx="914400" cy="914400"/>
          </a:xfrm>
          <a:prstGeom prst="rect">
            <a:avLst/>
          </a:prstGeom>
        </p:spPr>
      </p:pic>
      <p:pic>
        <p:nvPicPr>
          <p:cNvPr id="6" name="Graphic 5" descr="Eye with solid fill">
            <a:extLst>
              <a:ext uri="{FF2B5EF4-FFF2-40B4-BE49-F238E27FC236}">
                <a16:creationId xmlns:a16="http://schemas.microsoft.com/office/drawing/2014/main" id="{A7BBB0E9-90B2-C893-F509-02D11D18279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1895475" y="2814638"/>
            <a:ext cx="914400" cy="914400"/>
          </a:xfrm>
          <a:prstGeom prst="rect">
            <a:avLst/>
          </a:prstGeom>
        </p:spPr>
      </p:pic>
      <p:pic>
        <p:nvPicPr>
          <p:cNvPr id="7" name="Graphic 6" descr="Eye with solid fill">
            <a:extLst>
              <a:ext uri="{FF2B5EF4-FFF2-40B4-BE49-F238E27FC236}">
                <a16:creationId xmlns:a16="http://schemas.microsoft.com/office/drawing/2014/main" id="{733A07A6-E97B-6067-8F87-F4FAD1D752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4511120" y="3348712"/>
            <a:ext cx="272026" cy="223061"/>
          </a:xfrm>
          <a:prstGeom prst="rect">
            <a:avLst/>
          </a:prstGeom>
        </p:spPr>
      </p:pic>
      <p:pic>
        <p:nvPicPr>
          <p:cNvPr id="9" name="Graphic 8" descr="Earth globe: Americas with solid fill">
            <a:extLst>
              <a:ext uri="{FF2B5EF4-FFF2-40B4-BE49-F238E27FC236}">
                <a16:creationId xmlns:a16="http://schemas.microsoft.com/office/drawing/2014/main" id="{1459CB89-DC17-1161-2D2F-9912191751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24538" y="2814638"/>
            <a:ext cx="914400" cy="914400"/>
          </a:xfrm>
          <a:prstGeom prst="rect">
            <a:avLst/>
          </a:prstGeom>
        </p:spPr>
      </p:pic>
      <p:cxnSp>
        <p:nvCxnSpPr>
          <p:cNvPr id="13" name="Straight Connector 12">
            <a:extLst>
              <a:ext uri="{FF2B5EF4-FFF2-40B4-BE49-F238E27FC236}">
                <a16:creationId xmlns:a16="http://schemas.microsoft.com/office/drawing/2014/main" id="{5A251CF3-F9DF-9CB0-9F31-FE0A8CBBD62B}"/>
              </a:ext>
            </a:extLst>
          </p:cNvPr>
          <p:cNvCxnSpPr>
            <a:cxnSpLocks/>
          </p:cNvCxnSpPr>
          <p:nvPr/>
        </p:nvCxnSpPr>
        <p:spPr>
          <a:xfrm flipH="1" flipV="1">
            <a:off x="5529263" y="400050"/>
            <a:ext cx="5900737" cy="3267076"/>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B0AFE7E-1CAF-AAA3-226D-6F6DD2EE493B}"/>
              </a:ext>
            </a:extLst>
          </p:cNvPr>
          <p:cNvCxnSpPr>
            <a:cxnSpLocks/>
            <a:stCxn id="7" idx="3"/>
          </p:cNvCxnSpPr>
          <p:nvPr/>
        </p:nvCxnSpPr>
        <p:spPr>
          <a:xfrm flipV="1">
            <a:off x="4647134" y="2950371"/>
            <a:ext cx="1465971" cy="3738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1968C7B2-EEE7-EB1D-B06A-D326217E8F48}"/>
              </a:ext>
            </a:extLst>
          </p:cNvPr>
          <p:cNvCxnSpPr>
            <a:cxnSpLocks/>
            <a:stCxn id="7" idx="1"/>
          </p:cNvCxnSpPr>
          <p:nvPr/>
        </p:nvCxnSpPr>
        <p:spPr>
          <a:xfrm>
            <a:off x="4647134" y="3596256"/>
            <a:ext cx="1634604" cy="81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938A13F-B4AC-6606-0127-65FB34CD78F4}"/>
              </a:ext>
            </a:extLst>
          </p:cNvPr>
          <p:cNvCxnSpPr>
            <a:cxnSpLocks/>
          </p:cNvCxnSpPr>
          <p:nvPr/>
        </p:nvCxnSpPr>
        <p:spPr>
          <a:xfrm flipV="1">
            <a:off x="1197769" y="311942"/>
            <a:ext cx="5715000" cy="323374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913BC64A-CBD1-C60E-10F3-8F643B37A8D6}"/>
              </a:ext>
            </a:extLst>
          </p:cNvPr>
          <p:cNvCxnSpPr>
            <a:cxnSpLocks/>
          </p:cNvCxnSpPr>
          <p:nvPr/>
        </p:nvCxnSpPr>
        <p:spPr>
          <a:xfrm>
            <a:off x="1257300" y="2950372"/>
            <a:ext cx="5957888" cy="3393278"/>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1C1E756-B51E-86FE-C93D-0014F5C8288B}"/>
              </a:ext>
            </a:extLst>
          </p:cNvPr>
          <p:cNvCxnSpPr>
            <a:cxnSpLocks/>
          </p:cNvCxnSpPr>
          <p:nvPr/>
        </p:nvCxnSpPr>
        <p:spPr>
          <a:xfrm flipH="1">
            <a:off x="5214938" y="2814637"/>
            <a:ext cx="6272213" cy="3529013"/>
          </a:xfrm>
          <a:prstGeom prst="line">
            <a:avLst/>
          </a:prstGeom>
        </p:spPr>
        <p:style>
          <a:lnRef idx="2">
            <a:schemeClr val="accent1"/>
          </a:lnRef>
          <a:fillRef idx="0">
            <a:schemeClr val="accent1"/>
          </a:fillRef>
          <a:effectRef idx="1">
            <a:schemeClr val="accent1"/>
          </a:effectRef>
          <a:fontRef idx="minor">
            <a:schemeClr val="tx1"/>
          </a:fontRef>
        </p:style>
      </p:cxnSp>
      <p:pic>
        <p:nvPicPr>
          <p:cNvPr id="29" name="Graphic 28" descr="Infinity outline">
            <a:extLst>
              <a:ext uri="{FF2B5EF4-FFF2-40B4-BE49-F238E27FC236}">
                <a16:creationId xmlns:a16="http://schemas.microsoft.com/office/drawing/2014/main" id="{15B33DAF-51B2-A967-E30A-0DE4DB9707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522871" y="2402682"/>
            <a:ext cx="633411" cy="633411"/>
          </a:xfrm>
          <a:prstGeom prst="rect">
            <a:avLst/>
          </a:prstGeom>
        </p:spPr>
      </p:pic>
      <p:pic>
        <p:nvPicPr>
          <p:cNvPr id="31" name="Graphic 30" descr="Infinity outline">
            <a:extLst>
              <a:ext uri="{FF2B5EF4-FFF2-40B4-BE49-F238E27FC236}">
                <a16:creationId xmlns:a16="http://schemas.microsoft.com/office/drawing/2014/main" id="{E7D8319B-9AF8-0887-9D09-8962C49533F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890776" y="8239123"/>
            <a:ext cx="633411" cy="633411"/>
          </a:xfrm>
          <a:prstGeom prst="rect">
            <a:avLst/>
          </a:prstGeom>
        </p:spPr>
      </p:pic>
      <p:pic>
        <p:nvPicPr>
          <p:cNvPr id="32" name="Graphic 31" descr="Infinity outline">
            <a:extLst>
              <a:ext uri="{FF2B5EF4-FFF2-40B4-BE49-F238E27FC236}">
                <a16:creationId xmlns:a16="http://schemas.microsoft.com/office/drawing/2014/main" id="{5BD3D737-2931-9078-9F3C-E579A949A0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15188" y="6122194"/>
            <a:ext cx="633411" cy="633411"/>
          </a:xfrm>
          <a:prstGeom prst="rect">
            <a:avLst/>
          </a:prstGeom>
        </p:spPr>
      </p:pic>
      <p:pic>
        <p:nvPicPr>
          <p:cNvPr id="33" name="Graphic 32" descr="Infinity outline">
            <a:extLst>
              <a:ext uri="{FF2B5EF4-FFF2-40B4-BE49-F238E27FC236}">
                <a16:creationId xmlns:a16="http://schemas.microsoft.com/office/drawing/2014/main" id="{5A58A072-C102-6E47-31CF-4757B0012B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81527" y="6105525"/>
            <a:ext cx="633411" cy="633411"/>
          </a:xfrm>
          <a:prstGeom prst="rect">
            <a:avLst/>
          </a:prstGeom>
        </p:spPr>
      </p:pic>
      <p:pic>
        <p:nvPicPr>
          <p:cNvPr id="34" name="Graphic 33" descr="Infinity outline">
            <a:extLst>
              <a:ext uri="{FF2B5EF4-FFF2-40B4-BE49-F238E27FC236}">
                <a16:creationId xmlns:a16="http://schemas.microsoft.com/office/drawing/2014/main" id="{6ACECF59-97E0-DD0E-525E-9104C3924B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9127" y="3324231"/>
            <a:ext cx="633411" cy="633411"/>
          </a:xfrm>
          <a:prstGeom prst="rect">
            <a:avLst/>
          </a:prstGeom>
        </p:spPr>
      </p:pic>
      <p:pic>
        <p:nvPicPr>
          <p:cNvPr id="35" name="Graphic 34" descr="Infinity outline">
            <a:extLst>
              <a:ext uri="{FF2B5EF4-FFF2-40B4-BE49-F238E27FC236}">
                <a16:creationId xmlns:a16="http://schemas.microsoft.com/office/drawing/2014/main" id="{1D181478-8B92-9C83-CE25-69BD56143A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2462" y="2555086"/>
            <a:ext cx="633411" cy="633411"/>
          </a:xfrm>
          <a:prstGeom prst="rect">
            <a:avLst/>
          </a:prstGeom>
        </p:spPr>
      </p:pic>
      <p:pic>
        <p:nvPicPr>
          <p:cNvPr id="37" name="Graphic 36" descr="Infinity outline">
            <a:extLst>
              <a:ext uri="{FF2B5EF4-FFF2-40B4-BE49-F238E27FC236}">
                <a16:creationId xmlns:a16="http://schemas.microsoft.com/office/drawing/2014/main" id="{A76C6E64-8543-AF42-A56C-94150AA4AA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52989" y="59532"/>
            <a:ext cx="633411" cy="633411"/>
          </a:xfrm>
          <a:prstGeom prst="rect">
            <a:avLst/>
          </a:prstGeom>
        </p:spPr>
      </p:pic>
      <p:pic>
        <p:nvPicPr>
          <p:cNvPr id="38" name="Graphic 37" descr="Infinity outline">
            <a:extLst>
              <a:ext uri="{FF2B5EF4-FFF2-40B4-BE49-F238E27FC236}">
                <a16:creationId xmlns:a16="http://schemas.microsoft.com/office/drawing/2014/main" id="{36BD8539-378E-8CCE-7E1F-63376F3A4E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15163" y="-42858"/>
            <a:ext cx="633411" cy="633411"/>
          </a:xfrm>
          <a:prstGeom prst="rect">
            <a:avLst/>
          </a:prstGeom>
        </p:spPr>
      </p:pic>
      <p:pic>
        <p:nvPicPr>
          <p:cNvPr id="41" name="Graphic 40" descr="Star outline">
            <a:extLst>
              <a:ext uri="{FF2B5EF4-FFF2-40B4-BE49-F238E27FC236}">
                <a16:creationId xmlns:a16="http://schemas.microsoft.com/office/drawing/2014/main" id="{74BE490A-8457-96D2-3B6F-3E4350E1615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375109" y="514350"/>
            <a:ext cx="689014" cy="645321"/>
          </a:xfrm>
          <a:prstGeom prst="rect">
            <a:avLst/>
          </a:prstGeom>
          <a:effectLst>
            <a:glow rad="101600">
              <a:srgbClr val="FFFF00">
                <a:alpha val="60000"/>
              </a:srgbClr>
            </a:glow>
          </a:effectLst>
        </p:spPr>
      </p:pic>
      <p:pic>
        <p:nvPicPr>
          <p:cNvPr id="42" name="Graphic 41" descr="Star outline">
            <a:extLst>
              <a:ext uri="{FF2B5EF4-FFF2-40B4-BE49-F238E27FC236}">
                <a16:creationId xmlns:a16="http://schemas.microsoft.com/office/drawing/2014/main" id="{9AE39912-66E1-8813-18B4-96C68E05FE7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59707" y="5476873"/>
            <a:ext cx="689014" cy="645321"/>
          </a:xfrm>
          <a:prstGeom prst="rect">
            <a:avLst/>
          </a:prstGeom>
          <a:effectLst>
            <a:glow rad="101600">
              <a:srgbClr val="FFFF00">
                <a:alpha val="60000"/>
              </a:srgbClr>
            </a:glow>
          </a:effectLst>
        </p:spPr>
      </p:pic>
      <p:pic>
        <p:nvPicPr>
          <p:cNvPr id="43" name="Graphic 42" descr="Star outline">
            <a:extLst>
              <a:ext uri="{FF2B5EF4-FFF2-40B4-BE49-F238E27FC236}">
                <a16:creationId xmlns:a16="http://schemas.microsoft.com/office/drawing/2014/main" id="{EDCA442B-57C5-65A5-CC38-D8A82B39955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6716" y="5844779"/>
            <a:ext cx="689014" cy="645321"/>
          </a:xfrm>
          <a:prstGeom prst="rect">
            <a:avLst/>
          </a:prstGeom>
          <a:effectLst>
            <a:glow rad="101600">
              <a:srgbClr val="FFFF00">
                <a:alpha val="60000"/>
              </a:srgbClr>
            </a:glow>
          </a:effectLst>
        </p:spPr>
      </p:pic>
      <p:pic>
        <p:nvPicPr>
          <p:cNvPr id="44" name="Graphic 43" descr="Star outline">
            <a:extLst>
              <a:ext uri="{FF2B5EF4-FFF2-40B4-BE49-F238E27FC236}">
                <a16:creationId xmlns:a16="http://schemas.microsoft.com/office/drawing/2014/main" id="{F99888C6-35F7-8E83-4C5A-6E5AE513629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77909" y="104778"/>
            <a:ext cx="689014" cy="645321"/>
          </a:xfrm>
          <a:prstGeom prst="rect">
            <a:avLst/>
          </a:prstGeom>
          <a:effectLst>
            <a:glow rad="101600">
              <a:srgbClr val="FFFF00">
                <a:alpha val="60000"/>
              </a:srgbClr>
            </a:glow>
          </a:effectLst>
        </p:spPr>
      </p:pic>
      <p:pic>
        <p:nvPicPr>
          <p:cNvPr id="45" name="Graphic 44" descr="Infinity outline">
            <a:extLst>
              <a:ext uri="{FF2B5EF4-FFF2-40B4-BE49-F238E27FC236}">
                <a16:creationId xmlns:a16="http://schemas.microsoft.com/office/drawing/2014/main" id="{2CBE09E8-52DB-AD7C-0D72-F9A3DE3C1E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462152" y="3350420"/>
            <a:ext cx="633411" cy="633411"/>
          </a:xfrm>
          <a:prstGeom prst="rect">
            <a:avLst/>
          </a:prstGeom>
        </p:spPr>
      </p:pic>
    </p:spTree>
    <p:extLst>
      <p:ext uri="{BB962C8B-B14F-4D97-AF65-F5344CB8AC3E}">
        <p14:creationId xmlns:p14="http://schemas.microsoft.com/office/powerpoint/2010/main" val="147452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62A66-EBD1-1456-733A-76F3D88FC2C3}"/>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FF8EEF08-1C25-5EBC-01D1-7E5EF71C76C1}"/>
              </a:ext>
            </a:extLst>
          </p:cNvPr>
          <p:cNvSpPr>
            <a:spLocks noGrp="1"/>
          </p:cNvSpPr>
          <p:nvPr>
            <p:ph idx="1"/>
          </p:nvPr>
        </p:nvSpPr>
        <p:spPr>
          <a:xfrm>
            <a:off x="914400" y="1828800"/>
            <a:ext cx="10515600" cy="4351338"/>
          </a:xfrm>
        </p:spPr>
        <p:txBody>
          <a:bodyPr/>
          <a:lstStyle/>
          <a:p>
            <a:pPr marL="0" indent="0">
              <a:buNone/>
            </a:pPr>
            <a:r>
              <a:rPr lang="en-US" dirty="0"/>
              <a:t>1 Peter 3:14–16</a:t>
            </a:r>
          </a:p>
          <a:p>
            <a:pPr marL="0" indent="0">
              <a:buNone/>
            </a:pPr>
            <a:r>
              <a:rPr lang="en-US" dirty="0"/>
              <a:t>But even if you should suffer for righteousness’ sake, you will be blessed. Have no fear of them, nor be troubled, but in your hearts honor Christ the Lord as holy, always being prepared to make a defense to anyone who asks you for a reason for the hope that is in you; yet do it with gentleness and respect, having a good conscience, so that, when you are slandered, those who revile your good behavior in Christ may be put to shame. </a:t>
            </a:r>
          </a:p>
        </p:txBody>
      </p:sp>
      <p:sp>
        <p:nvSpPr>
          <p:cNvPr id="4" name="Content Placeholder 2">
            <a:extLst>
              <a:ext uri="{FF2B5EF4-FFF2-40B4-BE49-F238E27FC236}">
                <a16:creationId xmlns:a16="http://schemas.microsoft.com/office/drawing/2014/main" id="{99AFD7EE-2266-496C-3E79-B1983E4C09FC}"/>
              </a:ext>
            </a:extLst>
          </p:cNvPr>
          <p:cNvSpPr txBox="1">
            <a:spLocks/>
          </p:cNvSpPr>
          <p:nvPr/>
        </p:nvSpPr>
        <p:spPr>
          <a:xfrm>
            <a:off x="914400" y="1828800"/>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pPr marL="0" indent="0">
              <a:buFont typeface="Arial" panose="020B0604020202020204" pitchFamily="34" charset="0"/>
              <a:buNone/>
            </a:pPr>
            <a:r>
              <a:rPr lang="en-US" dirty="0">
                <a:solidFill>
                  <a:schemeClr val="tx1">
                    <a:lumMod val="50000"/>
                    <a:lumOff val="50000"/>
                  </a:schemeClr>
                </a:solidFill>
              </a:rPr>
              <a:t>But even if you should suffer for righteousness’ sake, you will be blessed. Have no fear of them, nor be troubled, but </a:t>
            </a:r>
            <a:r>
              <a:rPr lang="en-US" dirty="0">
                <a:highlight>
                  <a:srgbClr val="00FFFF"/>
                </a:highlight>
              </a:rPr>
              <a:t>in your hearts honor Christ the Lord as holy,</a:t>
            </a:r>
            <a:r>
              <a:rPr lang="en-US" dirty="0"/>
              <a:t> </a:t>
            </a:r>
            <a:r>
              <a:rPr lang="en-US" dirty="0">
                <a:solidFill>
                  <a:schemeClr val="tx1">
                    <a:lumMod val="50000"/>
                    <a:lumOff val="50000"/>
                  </a:schemeClr>
                </a:solidFill>
              </a:rPr>
              <a:t>always being prepared to make a defense to anyone who asks you for a reason for the hope that is in you; yet do it with gentleness and respect, </a:t>
            </a:r>
            <a:r>
              <a:rPr lang="en-US" dirty="0">
                <a:highlight>
                  <a:srgbClr val="00FFFF"/>
                </a:highlight>
              </a:rPr>
              <a:t>having a good conscience, so that, when you are slandered, those who revile your good behavior in Christ may be put to shame. </a:t>
            </a:r>
          </a:p>
        </p:txBody>
      </p:sp>
    </p:spTree>
    <p:extLst>
      <p:ext uri="{BB962C8B-B14F-4D97-AF65-F5344CB8AC3E}">
        <p14:creationId xmlns:p14="http://schemas.microsoft.com/office/powerpoint/2010/main" val="381816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8696F-8AD6-957D-63D7-8FE5292346EB}"/>
              </a:ext>
            </a:extLst>
          </p:cNvPr>
          <p:cNvSpPr>
            <a:spLocks noGrp="1"/>
          </p:cNvSpPr>
          <p:nvPr>
            <p:ph type="title"/>
          </p:nvPr>
        </p:nvSpPr>
        <p:spPr/>
        <p:txBody>
          <a:bodyPr/>
          <a:lstStyle/>
          <a:p>
            <a:r>
              <a:rPr lang="en-US" dirty="0"/>
              <a:t>Worldview II</a:t>
            </a:r>
          </a:p>
        </p:txBody>
      </p:sp>
      <p:sp>
        <p:nvSpPr>
          <p:cNvPr id="3" name="Content Placeholder 2">
            <a:extLst>
              <a:ext uri="{FF2B5EF4-FFF2-40B4-BE49-F238E27FC236}">
                <a16:creationId xmlns:a16="http://schemas.microsoft.com/office/drawing/2014/main" id="{165F427E-351A-C955-ECB0-28C0A88179C0}"/>
              </a:ext>
            </a:extLst>
          </p:cNvPr>
          <p:cNvSpPr>
            <a:spLocks noGrp="1"/>
          </p:cNvSpPr>
          <p:nvPr>
            <p:ph idx="1"/>
          </p:nvPr>
        </p:nvSpPr>
        <p:spPr/>
        <p:txBody>
          <a:bodyPr/>
          <a:lstStyle/>
          <a:p>
            <a:pPr marL="0" indent="0">
              <a:buNone/>
            </a:pPr>
            <a:r>
              <a:rPr lang="en-US" sz="4000" i="1" dirty="0"/>
              <a:t>we need to be fully prepared to understand when and where those worldviews come into collision with Christianity and how to avoid collisions that may be disastrous.</a:t>
            </a:r>
          </a:p>
          <a:p>
            <a:pPr marL="0" indent="0">
              <a:buNone/>
            </a:pPr>
            <a:r>
              <a:rPr lang="en-US" i="1" dirty="0"/>
              <a:t>- </a:t>
            </a:r>
            <a:r>
              <a:rPr lang="en-US" dirty="0"/>
              <a:t>Sproul</a:t>
            </a:r>
          </a:p>
          <a:p>
            <a:pPr lvl="1"/>
            <a:endParaRPr lang="en-US" dirty="0"/>
          </a:p>
        </p:txBody>
      </p:sp>
    </p:spTree>
    <p:extLst>
      <p:ext uri="{BB962C8B-B14F-4D97-AF65-F5344CB8AC3E}">
        <p14:creationId xmlns:p14="http://schemas.microsoft.com/office/powerpoint/2010/main" val="1341933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6FCB4-5891-ACD7-E777-FA8BF5AF0F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5E75F9-6D4F-39BD-9AD3-8A3C2ADE362A}"/>
              </a:ext>
            </a:extLst>
          </p:cNvPr>
          <p:cNvSpPr>
            <a:spLocks noGrp="1"/>
          </p:cNvSpPr>
          <p:nvPr>
            <p:ph type="title"/>
          </p:nvPr>
        </p:nvSpPr>
        <p:spPr/>
        <p:txBody>
          <a:bodyPr/>
          <a:lstStyle/>
          <a:p>
            <a:r>
              <a:rPr lang="en-US" dirty="0"/>
              <a:t>Worldview II - Falsehoods</a:t>
            </a:r>
          </a:p>
        </p:txBody>
      </p:sp>
      <p:sp>
        <p:nvSpPr>
          <p:cNvPr id="3" name="Content Placeholder 2">
            <a:extLst>
              <a:ext uri="{FF2B5EF4-FFF2-40B4-BE49-F238E27FC236}">
                <a16:creationId xmlns:a16="http://schemas.microsoft.com/office/drawing/2014/main" id="{56C3D291-A478-FC6F-9715-2CAA85F0A7BE}"/>
              </a:ext>
            </a:extLst>
          </p:cNvPr>
          <p:cNvSpPr>
            <a:spLocks noGrp="1"/>
          </p:cNvSpPr>
          <p:nvPr>
            <p:ph idx="1"/>
          </p:nvPr>
        </p:nvSpPr>
        <p:spPr/>
        <p:txBody>
          <a:bodyPr/>
          <a:lstStyle/>
          <a:p>
            <a:pPr marL="0" indent="0">
              <a:buNone/>
            </a:pPr>
            <a:r>
              <a:rPr lang="en-US" dirty="0"/>
              <a:t>What weighs more – a ton of bricks or a ton of feathers ? </a:t>
            </a:r>
          </a:p>
          <a:p>
            <a:pPr marL="0" indent="0">
              <a:buNone/>
            </a:pPr>
            <a:endParaRPr lang="en-US" dirty="0"/>
          </a:p>
          <a:p>
            <a:pPr marL="0" indent="0">
              <a:buNone/>
            </a:pPr>
            <a:r>
              <a:rPr lang="en-US" dirty="0"/>
              <a:t>What falls faster – a rock or feather ? </a:t>
            </a:r>
          </a:p>
        </p:txBody>
      </p:sp>
      <p:pic>
        <p:nvPicPr>
          <p:cNvPr id="5" name="Picture 4">
            <a:extLst>
              <a:ext uri="{FF2B5EF4-FFF2-40B4-BE49-F238E27FC236}">
                <a16:creationId xmlns:a16="http://schemas.microsoft.com/office/drawing/2014/main" id="{6614FCDD-500C-1380-50BA-19BD6C486771}"/>
              </a:ext>
            </a:extLst>
          </p:cNvPr>
          <p:cNvPicPr>
            <a:picLocks noChangeAspect="1"/>
          </p:cNvPicPr>
          <p:nvPr/>
        </p:nvPicPr>
        <p:blipFill>
          <a:blip r:embed="rId2"/>
          <a:stretch>
            <a:fillRect/>
          </a:stretch>
        </p:blipFill>
        <p:spPr>
          <a:xfrm>
            <a:off x="6791510" y="2848556"/>
            <a:ext cx="1428949" cy="2829320"/>
          </a:xfrm>
          <a:prstGeom prst="rect">
            <a:avLst/>
          </a:prstGeom>
        </p:spPr>
      </p:pic>
      <p:pic>
        <p:nvPicPr>
          <p:cNvPr id="6" name="Picture 5">
            <a:extLst>
              <a:ext uri="{FF2B5EF4-FFF2-40B4-BE49-F238E27FC236}">
                <a16:creationId xmlns:a16="http://schemas.microsoft.com/office/drawing/2014/main" id="{A6CE76ED-40C1-DDFF-05EA-6120D7517D25}"/>
              </a:ext>
            </a:extLst>
          </p:cNvPr>
          <p:cNvPicPr>
            <a:picLocks noChangeAspect="1"/>
          </p:cNvPicPr>
          <p:nvPr/>
        </p:nvPicPr>
        <p:blipFill>
          <a:blip r:embed="rId3"/>
          <a:srcRect l="3824" t="2509" r="4185" b="3491"/>
          <a:stretch>
            <a:fillRect/>
          </a:stretch>
        </p:blipFill>
        <p:spPr>
          <a:xfrm>
            <a:off x="9053564" y="2848555"/>
            <a:ext cx="2190542" cy="2829321"/>
          </a:xfrm>
          <a:prstGeom prst="rect">
            <a:avLst/>
          </a:prstGeom>
        </p:spPr>
      </p:pic>
    </p:spTree>
    <p:extLst>
      <p:ext uri="{BB962C8B-B14F-4D97-AF65-F5344CB8AC3E}">
        <p14:creationId xmlns:p14="http://schemas.microsoft.com/office/powerpoint/2010/main" val="96403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CD7D0-640A-0A09-18F0-82D752BFE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F5B9CA-4F01-0836-D2BD-60DBE0016188}"/>
              </a:ext>
            </a:extLst>
          </p:cNvPr>
          <p:cNvSpPr>
            <a:spLocks noGrp="1"/>
          </p:cNvSpPr>
          <p:nvPr>
            <p:ph type="title"/>
          </p:nvPr>
        </p:nvSpPr>
        <p:spPr/>
        <p:txBody>
          <a:bodyPr/>
          <a:lstStyle/>
          <a:p>
            <a:r>
              <a:rPr lang="en-US" dirty="0"/>
              <a:t>Worldview II - Falsehoods</a:t>
            </a:r>
          </a:p>
        </p:txBody>
      </p:sp>
      <p:sp>
        <p:nvSpPr>
          <p:cNvPr id="3" name="Content Placeholder 2">
            <a:extLst>
              <a:ext uri="{FF2B5EF4-FFF2-40B4-BE49-F238E27FC236}">
                <a16:creationId xmlns:a16="http://schemas.microsoft.com/office/drawing/2014/main" id="{1EBC6B5D-FD55-4FA3-9796-FEB96171886D}"/>
              </a:ext>
            </a:extLst>
          </p:cNvPr>
          <p:cNvSpPr>
            <a:spLocks noGrp="1"/>
          </p:cNvSpPr>
          <p:nvPr>
            <p:ph idx="1"/>
          </p:nvPr>
        </p:nvSpPr>
        <p:spPr>
          <a:xfrm>
            <a:off x="270310" y="1825625"/>
            <a:ext cx="10114333" cy="4667250"/>
          </a:xfrm>
        </p:spPr>
        <p:txBody>
          <a:bodyPr>
            <a:normAutofit fontScale="92500" lnSpcReduction="10000"/>
          </a:bodyPr>
          <a:lstStyle/>
          <a:p>
            <a:pPr marL="0" indent="0">
              <a:lnSpc>
                <a:spcPct val="108000"/>
              </a:lnSpc>
              <a:spcBef>
                <a:spcPts val="1200"/>
              </a:spcBef>
              <a:buNone/>
            </a:pPr>
            <a:r>
              <a:rPr lang="en-US" sz="3200" b="1" dirty="0"/>
              <a:t>As Christians what are potential falsehoods we have about Worldviews ? </a:t>
            </a:r>
          </a:p>
          <a:p>
            <a:r>
              <a:rPr lang="en-US" sz="2400" b="1" dirty="0"/>
              <a:t>Christianity is a competing worldview </a:t>
            </a:r>
          </a:p>
          <a:p>
            <a:pPr lvl="1">
              <a:lnSpc>
                <a:spcPct val="108000"/>
              </a:lnSpc>
            </a:pPr>
            <a:r>
              <a:rPr lang="en-US" sz="1800" dirty="0"/>
              <a:t>False because the premise of God is that which is greater than creation therefore the concept by definition cannot be judged by the created</a:t>
            </a:r>
          </a:p>
          <a:p>
            <a:pPr lvl="1">
              <a:lnSpc>
                <a:spcPct val="108000"/>
              </a:lnSpc>
            </a:pPr>
            <a:r>
              <a:rPr lang="en-US" sz="1800" dirty="0"/>
              <a:t>Schaeffer – presuppositionalism </a:t>
            </a:r>
          </a:p>
          <a:p>
            <a:pPr marL="228600" lvl="1">
              <a:spcBef>
                <a:spcPts val="1000"/>
              </a:spcBef>
            </a:pPr>
            <a:r>
              <a:rPr lang="en-US" b="1" dirty="0"/>
              <a:t>We must protect our faith and let others make up their own minds </a:t>
            </a:r>
          </a:p>
          <a:p>
            <a:pPr lvl="1">
              <a:lnSpc>
                <a:spcPct val="108000"/>
              </a:lnSpc>
            </a:pPr>
            <a:r>
              <a:rPr lang="en-US" sz="1800" dirty="0"/>
              <a:t>Ezekiel 33 – being watchman and guilt for not sounding the warning</a:t>
            </a:r>
          </a:p>
          <a:p>
            <a:pPr lvl="1">
              <a:lnSpc>
                <a:spcPct val="108000"/>
              </a:lnSpc>
            </a:pPr>
            <a:r>
              <a:rPr lang="en-US" sz="1800" dirty="0"/>
              <a:t>Great commission</a:t>
            </a:r>
          </a:p>
          <a:p>
            <a:pPr marL="228600" lvl="1">
              <a:spcBef>
                <a:spcPts val="1000"/>
              </a:spcBef>
            </a:pPr>
            <a:r>
              <a:rPr lang="en-US" b="1" dirty="0"/>
              <a:t>We must convince the world of the falsehood </a:t>
            </a:r>
          </a:p>
          <a:p>
            <a:pPr lvl="1">
              <a:lnSpc>
                <a:spcPct val="108000"/>
              </a:lnSpc>
            </a:pPr>
            <a:r>
              <a:rPr lang="en-US" sz="1800" dirty="0"/>
              <a:t>Ephesians 5:7-16 – discern what is pleasing to the Lord (we do it for God, not for others)</a:t>
            </a:r>
          </a:p>
          <a:p>
            <a:pPr lvl="1">
              <a:lnSpc>
                <a:spcPct val="108000"/>
              </a:lnSpc>
            </a:pPr>
            <a:r>
              <a:rPr lang="en-US" sz="1800" dirty="0"/>
              <a:t>Matthew 4:9 – 3</a:t>
            </a:r>
            <a:r>
              <a:rPr lang="en-US" sz="1800" baseline="30000" dirty="0"/>
              <a:t>rd</a:t>
            </a:r>
            <a:r>
              <a:rPr lang="en-US" sz="1800" dirty="0"/>
              <a:t> temptation</a:t>
            </a:r>
          </a:p>
          <a:p>
            <a:pPr lvl="1">
              <a:lnSpc>
                <a:spcPct val="108000"/>
              </a:lnSpc>
            </a:pPr>
            <a:r>
              <a:rPr lang="en-US" sz="1800" dirty="0"/>
              <a:t>Matthew 13:13 – seeing do not see, hearing they do not hear</a:t>
            </a:r>
          </a:p>
          <a:p>
            <a:pPr marL="457200" lvl="1" indent="0">
              <a:lnSpc>
                <a:spcPct val="108000"/>
              </a:lnSpc>
              <a:buNone/>
            </a:pPr>
            <a:endParaRPr lang="en-US" sz="1800" dirty="0"/>
          </a:p>
        </p:txBody>
      </p:sp>
      <p:pic>
        <p:nvPicPr>
          <p:cNvPr id="1026" name="Picture 2" descr="Quem foi Francis Schaeffer? | Stephen Nichols - CRUCIFORME">
            <a:extLst>
              <a:ext uri="{FF2B5EF4-FFF2-40B4-BE49-F238E27FC236}">
                <a16:creationId xmlns:a16="http://schemas.microsoft.com/office/drawing/2014/main" id="{3E1FAD52-C755-8788-5C6C-7C95C12B6D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23" t="2381" r="28856" b="2022"/>
          <a:stretch>
            <a:fillRect/>
          </a:stretch>
        </p:blipFill>
        <p:spPr bwMode="auto">
          <a:xfrm>
            <a:off x="10384643" y="3103228"/>
            <a:ext cx="1662176" cy="1502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846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5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500"/>
                                        <p:tgtEl>
                                          <p:spTgt spid="3">
                                            <p:txEl>
                                              <p:pRg st="8" end="8"/>
                                            </p:txEl>
                                          </p:spTgt>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fade">
                                      <p:cBhvr>
                                        <p:cTn id="44" dur="500"/>
                                        <p:tgtEl>
                                          <p:spTgt spid="3">
                                            <p:txEl>
                                              <p:pRg st="9" end="9"/>
                                            </p:txEl>
                                          </p:spTgt>
                                        </p:tgtEl>
                                      </p:cBhvr>
                                    </p:animEffect>
                                  </p:childTnLst>
                                </p:cTn>
                              </p:par>
                            </p:childTnLst>
                          </p:cTn>
                        </p:par>
                        <p:par>
                          <p:cTn id="45" fill="hold">
                            <p:stCondLst>
                              <p:cond delay="1500"/>
                            </p:stCondLst>
                            <p:childTnLst>
                              <p:par>
                                <p:cTn id="46" presetID="10" presetClass="entr" presetSubtype="0" fill="hold" nodeType="after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fade">
                                      <p:cBhvr>
                                        <p:cTn id="4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20F14-FE06-0AEE-B08D-8FA769A3D87E}"/>
              </a:ext>
            </a:extLst>
          </p:cNvPr>
          <p:cNvSpPr>
            <a:spLocks noGrp="1"/>
          </p:cNvSpPr>
          <p:nvPr>
            <p:ph type="title"/>
          </p:nvPr>
        </p:nvSpPr>
        <p:spPr/>
        <p:txBody>
          <a:bodyPr/>
          <a:lstStyle/>
          <a:p>
            <a:r>
              <a:rPr lang="en-US" dirty="0"/>
              <a:t>Worldview II - </a:t>
            </a:r>
            <a:r>
              <a:rPr lang="en-US" dirty="0" err="1"/>
              <a:t>Falshoods</a:t>
            </a:r>
            <a:endParaRPr lang="en-US" dirty="0"/>
          </a:p>
        </p:txBody>
      </p:sp>
      <p:sp>
        <p:nvSpPr>
          <p:cNvPr id="3" name="Content Placeholder 2">
            <a:extLst>
              <a:ext uri="{FF2B5EF4-FFF2-40B4-BE49-F238E27FC236}">
                <a16:creationId xmlns:a16="http://schemas.microsoft.com/office/drawing/2014/main" id="{F4E2323D-F992-A52A-BFA3-99F84BAFC79C}"/>
              </a:ext>
            </a:extLst>
          </p:cNvPr>
          <p:cNvSpPr>
            <a:spLocks noGrp="1"/>
          </p:cNvSpPr>
          <p:nvPr>
            <p:ph idx="1"/>
          </p:nvPr>
        </p:nvSpPr>
        <p:spPr>
          <a:xfrm>
            <a:off x="319825" y="1596981"/>
            <a:ext cx="11552349" cy="5138670"/>
          </a:xfrm>
        </p:spPr>
        <p:txBody>
          <a:bodyPr>
            <a:normAutofit fontScale="85000" lnSpcReduction="20000"/>
          </a:bodyPr>
          <a:lstStyle/>
          <a:p>
            <a:pPr marL="0" indent="0">
              <a:lnSpc>
                <a:spcPct val="118000"/>
              </a:lnSpc>
              <a:spcBef>
                <a:spcPts val="600"/>
              </a:spcBef>
              <a:buNone/>
            </a:pPr>
            <a:r>
              <a:rPr lang="en-US" sz="4200" b="1" dirty="0"/>
              <a:t>Common Worldviews </a:t>
            </a:r>
            <a:r>
              <a:rPr lang="en-US" sz="4200" dirty="0"/>
              <a:t>(from Anderson)</a:t>
            </a:r>
          </a:p>
          <a:p>
            <a:pPr>
              <a:lnSpc>
                <a:spcPct val="118000"/>
              </a:lnSpc>
              <a:spcBef>
                <a:spcPts val="600"/>
              </a:spcBef>
            </a:pPr>
            <a:r>
              <a:rPr lang="en-US" b="1" dirty="0"/>
              <a:t>Naturalism</a:t>
            </a:r>
            <a:r>
              <a:rPr lang="en-US" dirty="0"/>
              <a:t>: there is no God; humans are just highly evolved animals; the universe is a closed physical system.</a:t>
            </a:r>
          </a:p>
          <a:p>
            <a:pPr>
              <a:lnSpc>
                <a:spcPct val="118000"/>
              </a:lnSpc>
              <a:spcBef>
                <a:spcPts val="600"/>
              </a:spcBef>
            </a:pPr>
            <a:r>
              <a:rPr lang="en-US" b="1" dirty="0"/>
              <a:t>Postmodernism</a:t>
            </a:r>
            <a:r>
              <a:rPr lang="en-US" dirty="0"/>
              <a:t>: there are no objective truths and moral standards; “reality” is ultimately a human social construction.</a:t>
            </a:r>
          </a:p>
          <a:p>
            <a:pPr>
              <a:lnSpc>
                <a:spcPct val="118000"/>
              </a:lnSpc>
              <a:spcBef>
                <a:spcPts val="600"/>
              </a:spcBef>
            </a:pPr>
            <a:r>
              <a:rPr lang="en-US" b="1" dirty="0"/>
              <a:t>Pantheism</a:t>
            </a:r>
            <a:r>
              <a:rPr lang="en-US" dirty="0"/>
              <a:t>: God is the totality of reality; thus, we are all divine by nature.</a:t>
            </a:r>
          </a:p>
          <a:p>
            <a:pPr>
              <a:lnSpc>
                <a:spcPct val="118000"/>
              </a:lnSpc>
              <a:spcBef>
                <a:spcPts val="600"/>
              </a:spcBef>
            </a:pPr>
            <a:r>
              <a:rPr lang="en-US" b="1" dirty="0"/>
              <a:t>Pluralism</a:t>
            </a:r>
            <a:r>
              <a:rPr lang="en-US" dirty="0"/>
              <a:t>: the different world religions represent equally valid perspectives on the ultimate reality; there are many valid paths to salvation.</a:t>
            </a:r>
          </a:p>
          <a:p>
            <a:pPr>
              <a:lnSpc>
                <a:spcPct val="118000"/>
              </a:lnSpc>
              <a:spcBef>
                <a:spcPts val="600"/>
              </a:spcBef>
            </a:pPr>
            <a:r>
              <a:rPr lang="en-US" b="1" dirty="0"/>
              <a:t>Islam</a:t>
            </a:r>
            <a:r>
              <a:rPr lang="en-US" dirty="0"/>
              <a:t>: there is only one God, and He has no son; God has revealed His will for all people through His final prophet, Muhammad, and His eternal word, the Qur’an.</a:t>
            </a:r>
          </a:p>
          <a:p>
            <a:pPr>
              <a:lnSpc>
                <a:spcPct val="118000"/>
              </a:lnSpc>
              <a:spcBef>
                <a:spcPts val="600"/>
              </a:spcBef>
            </a:pPr>
            <a:r>
              <a:rPr lang="en-US" b="1" dirty="0"/>
              <a:t>Moralistic</a:t>
            </a:r>
            <a:r>
              <a:rPr lang="en-US" dirty="0"/>
              <a:t> therapeutic deism: God just wants us to be happy and nice to other people; He intervenes in our affairs only when we call on Him to help us out.</a:t>
            </a:r>
          </a:p>
        </p:txBody>
      </p:sp>
    </p:spTree>
    <p:extLst>
      <p:ext uri="{BB962C8B-B14F-4D97-AF65-F5344CB8AC3E}">
        <p14:creationId xmlns:p14="http://schemas.microsoft.com/office/powerpoint/2010/main" val="133903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6937F-12E2-0C70-148D-362F82B4D5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873FF1-A32F-7DAD-9C53-B29718898067}"/>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FCF8CDED-B7FB-4CC8-02B7-8373DC0428E0}"/>
              </a:ext>
            </a:extLst>
          </p:cNvPr>
          <p:cNvSpPr>
            <a:spLocks noGrp="1"/>
          </p:cNvSpPr>
          <p:nvPr>
            <p:ph idx="1"/>
          </p:nvPr>
        </p:nvSpPr>
        <p:spPr>
          <a:xfrm>
            <a:off x="914400" y="1828800"/>
            <a:ext cx="10515600" cy="4351338"/>
          </a:xfrm>
        </p:spPr>
        <p:txBody>
          <a:bodyPr/>
          <a:lstStyle/>
          <a:p>
            <a:pPr marL="0" indent="0">
              <a:buNone/>
            </a:pPr>
            <a:r>
              <a:rPr lang="en-US" dirty="0"/>
              <a:t>1 Peter 3:14–16</a:t>
            </a:r>
          </a:p>
          <a:p>
            <a:pPr marL="0" indent="0">
              <a:buNone/>
            </a:pPr>
            <a:r>
              <a:rPr lang="en-US" dirty="0"/>
              <a:t>But even if you should suffer for righteousness’ sake, you will be blessed. Have no fear of them, nor be troubled, but in your hearts honor Christ the Lord as holy, always being prepared to make a defense to anyone who asks you for a reason for the hope that is in you; yet do it with gentleness and respect, having a good conscience, so that, when you are slandered, those who revile your good behavior in Christ may be put to shame. </a:t>
            </a:r>
          </a:p>
        </p:txBody>
      </p:sp>
      <p:sp>
        <p:nvSpPr>
          <p:cNvPr id="4" name="Content Placeholder 2">
            <a:extLst>
              <a:ext uri="{FF2B5EF4-FFF2-40B4-BE49-F238E27FC236}">
                <a16:creationId xmlns:a16="http://schemas.microsoft.com/office/drawing/2014/main" id="{1A94C19D-FD80-D948-8B14-3DF929C49D5E}"/>
              </a:ext>
            </a:extLst>
          </p:cNvPr>
          <p:cNvSpPr txBox="1">
            <a:spLocks/>
          </p:cNvSpPr>
          <p:nvPr/>
        </p:nvSpPr>
        <p:spPr>
          <a:xfrm>
            <a:off x="914400" y="1828800"/>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pPr marL="0" indent="0">
              <a:buFont typeface="Arial" panose="020B0604020202020204" pitchFamily="34" charset="0"/>
              <a:buNone/>
            </a:pPr>
            <a:r>
              <a:rPr lang="en-US" dirty="0">
                <a:solidFill>
                  <a:schemeClr val="tx1">
                    <a:lumMod val="50000"/>
                    <a:lumOff val="50000"/>
                  </a:schemeClr>
                </a:solidFill>
              </a:rPr>
              <a:t>But even if you should suffer for righteousness’ sake, you will be blessed. Have no fear of them, nor be troubled, but </a:t>
            </a:r>
            <a:r>
              <a:rPr lang="en-US" dirty="0">
                <a:highlight>
                  <a:srgbClr val="00FFFF"/>
                </a:highlight>
              </a:rPr>
              <a:t>in your hearts honor Christ the Lord as holy,</a:t>
            </a:r>
            <a:r>
              <a:rPr lang="en-US" dirty="0"/>
              <a:t> </a:t>
            </a:r>
            <a:r>
              <a:rPr lang="en-US" dirty="0">
                <a:solidFill>
                  <a:schemeClr val="tx1">
                    <a:lumMod val="50000"/>
                    <a:lumOff val="50000"/>
                  </a:schemeClr>
                </a:solidFill>
              </a:rPr>
              <a:t>always being prepared to make a defense to anyone who asks you for a reason for the hope that is in you; yet do it with gentleness and respect, </a:t>
            </a:r>
            <a:r>
              <a:rPr lang="en-US" dirty="0">
                <a:highlight>
                  <a:srgbClr val="00FFFF"/>
                </a:highlight>
              </a:rPr>
              <a:t>having a good conscience, so that, when you are slandered, those who revile your good behavior in Christ may be put to shame. </a:t>
            </a:r>
          </a:p>
        </p:txBody>
      </p:sp>
    </p:spTree>
    <p:extLst>
      <p:ext uri="{BB962C8B-B14F-4D97-AF65-F5344CB8AC3E}">
        <p14:creationId xmlns:p14="http://schemas.microsoft.com/office/powerpoint/2010/main" val="279724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D9941-A8A9-2284-4F71-EF37D931F7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63454A-B354-5EE4-1B1B-9ACBEDF2B81D}"/>
              </a:ext>
            </a:extLst>
          </p:cNvPr>
          <p:cNvSpPr>
            <a:spLocks noGrp="1"/>
          </p:cNvSpPr>
          <p:nvPr>
            <p:ph type="title"/>
          </p:nvPr>
        </p:nvSpPr>
        <p:spPr/>
        <p:txBody>
          <a:bodyPr/>
          <a:lstStyle/>
          <a:p>
            <a:r>
              <a:rPr lang="en-US" dirty="0"/>
              <a:t>Outline</a:t>
            </a:r>
          </a:p>
        </p:txBody>
      </p:sp>
      <p:sp>
        <p:nvSpPr>
          <p:cNvPr id="4" name="Content Placeholder 3">
            <a:extLst>
              <a:ext uri="{FF2B5EF4-FFF2-40B4-BE49-F238E27FC236}">
                <a16:creationId xmlns:a16="http://schemas.microsoft.com/office/drawing/2014/main" id="{30413530-F1B3-CB4B-C811-7B819CD1D158}"/>
              </a:ext>
            </a:extLst>
          </p:cNvPr>
          <p:cNvSpPr>
            <a:spLocks noGrp="1"/>
          </p:cNvSpPr>
          <p:nvPr>
            <p:ph sz="half" idx="1"/>
          </p:nvPr>
        </p:nvSpPr>
        <p:spPr>
          <a:xfrm>
            <a:off x="457200" y="1825625"/>
            <a:ext cx="3429000" cy="3657600"/>
          </a:xfrm>
          <a:solidFill>
            <a:schemeClr val="accent4">
              <a:lumMod val="20000"/>
              <a:lumOff val="80000"/>
            </a:schemeClr>
          </a:solidFill>
        </p:spPr>
        <p:txBody>
          <a:bodyPr/>
          <a:lstStyle/>
          <a:p>
            <a:pPr marL="0" indent="0" algn="ctr">
              <a:buNone/>
            </a:pPr>
            <a:r>
              <a:rPr lang="en-US" sz="2400" b="1" dirty="0"/>
              <a:t>Where did I come from</a:t>
            </a:r>
          </a:p>
          <a:p>
            <a:pPr marL="342900" indent="-342900">
              <a:buFont typeface="+mj-lt"/>
              <a:buAutoNum type="arabicPeriod"/>
            </a:pPr>
            <a:r>
              <a:rPr lang="en-US" sz="2000" dirty="0"/>
              <a:t>Worldview I</a:t>
            </a:r>
          </a:p>
          <a:p>
            <a:pPr marL="342900" indent="-342900">
              <a:buFont typeface="+mj-lt"/>
              <a:buAutoNum type="arabicPeriod"/>
            </a:pPr>
            <a:r>
              <a:rPr lang="en-US" sz="2000" dirty="0"/>
              <a:t>Worldview II</a:t>
            </a:r>
          </a:p>
          <a:p>
            <a:pPr marL="342900" indent="-342900">
              <a:buFont typeface="+mj-lt"/>
              <a:buAutoNum type="arabicPeriod"/>
            </a:pPr>
            <a:r>
              <a:rPr lang="en-US" sz="2000" dirty="0"/>
              <a:t>Did it start at creation ? </a:t>
            </a:r>
          </a:p>
          <a:p>
            <a:pPr marL="342900" indent="-342900">
              <a:buFont typeface="+mj-lt"/>
              <a:buAutoNum type="arabicPeriod"/>
            </a:pPr>
            <a:r>
              <a:rPr lang="en-US" sz="2000" dirty="0"/>
              <a:t>Why did the created disagree with the creator ? </a:t>
            </a:r>
          </a:p>
          <a:p>
            <a:endParaRPr lang="en-US" dirty="0"/>
          </a:p>
        </p:txBody>
      </p:sp>
      <p:sp>
        <p:nvSpPr>
          <p:cNvPr id="5" name="Content Placeholder 4">
            <a:extLst>
              <a:ext uri="{FF2B5EF4-FFF2-40B4-BE49-F238E27FC236}">
                <a16:creationId xmlns:a16="http://schemas.microsoft.com/office/drawing/2014/main" id="{05AF327B-EF72-BB7A-EFFA-660D1F38F31A}"/>
              </a:ext>
            </a:extLst>
          </p:cNvPr>
          <p:cNvSpPr>
            <a:spLocks noGrp="1"/>
          </p:cNvSpPr>
          <p:nvPr>
            <p:ph sz="half" idx="2"/>
          </p:nvPr>
        </p:nvSpPr>
        <p:spPr>
          <a:xfrm>
            <a:off x="8229600" y="1825623"/>
            <a:ext cx="3429000" cy="3657600"/>
          </a:xfrm>
          <a:solidFill>
            <a:schemeClr val="accent4">
              <a:lumMod val="20000"/>
              <a:lumOff val="80000"/>
            </a:schemeClr>
          </a:solidFill>
        </p:spPr>
        <p:txBody>
          <a:bodyPr>
            <a:normAutofit/>
          </a:bodyPr>
          <a:lstStyle/>
          <a:p>
            <a:pPr marL="0" indent="0" algn="ctr">
              <a:buNone/>
            </a:pPr>
            <a:r>
              <a:rPr lang="en-US" sz="2400" b="1" dirty="0"/>
              <a:t>Where Am I Going</a:t>
            </a:r>
          </a:p>
          <a:p>
            <a:pPr marL="457200" indent="-457200">
              <a:buFont typeface="+mj-lt"/>
              <a:buAutoNum type="arabicPeriod" startAt="12"/>
              <a:defRPr/>
            </a:pPr>
            <a:r>
              <a:rPr lang="en-US" sz="2000" dirty="0">
                <a:solidFill>
                  <a:prstClr val="black"/>
                </a:solidFill>
              </a:rPr>
              <a:t>Heaven, Hell or Oblivion</a:t>
            </a:r>
          </a:p>
          <a:p>
            <a:pPr marL="457200" indent="-457200">
              <a:buFont typeface="+mj-lt"/>
              <a:buAutoNum type="arabicPeriod" startAt="12"/>
              <a:defRPr/>
            </a:pPr>
            <a:r>
              <a:rPr lang="en-US" sz="2000" dirty="0">
                <a:solidFill>
                  <a:prstClr val="black"/>
                </a:solidFill>
              </a:rPr>
              <a:t>A light at the end of the Tunnel</a:t>
            </a:r>
          </a:p>
        </p:txBody>
      </p:sp>
      <p:sp>
        <p:nvSpPr>
          <p:cNvPr id="6" name="Content Placeholder 3">
            <a:extLst>
              <a:ext uri="{FF2B5EF4-FFF2-40B4-BE49-F238E27FC236}">
                <a16:creationId xmlns:a16="http://schemas.microsoft.com/office/drawing/2014/main" id="{26E68346-D758-9CE9-B451-C7B5F9FE639F}"/>
              </a:ext>
            </a:extLst>
          </p:cNvPr>
          <p:cNvSpPr txBox="1">
            <a:spLocks/>
          </p:cNvSpPr>
          <p:nvPr/>
        </p:nvSpPr>
        <p:spPr>
          <a:xfrm>
            <a:off x="4343400" y="1825625"/>
            <a:ext cx="3429000" cy="3657600"/>
          </a:xfrm>
          <a:prstGeom prst="rect">
            <a:avLst/>
          </a:prstGeom>
          <a:solidFill>
            <a:schemeClr val="accent4">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t>What am I Doing Here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Redemption</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dirty="0">
                <a:solidFill>
                  <a:prstClr val="black"/>
                </a:solidFill>
              </a:rPr>
              <a:t>A disciplined life is an unburdened life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Music, art, literature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dirty="0">
                <a:solidFill>
                  <a:srgbClr val="C00000"/>
                </a:solidFill>
              </a:rPr>
              <a:t>Apologetics 1</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solidFill>
                  <a:srgbClr val="C00000"/>
                </a:solidFill>
                <a:effectLst/>
                <a:uLnTx/>
                <a:uFillTx/>
                <a:latin typeface="Garamond" panose="02020404030301010803" pitchFamily="18" charset="0"/>
                <a:ea typeface="+mn-ea"/>
                <a:cs typeface="+mn-cs"/>
              </a:rPr>
              <a:t>Apologetics </a:t>
            </a:r>
            <a:r>
              <a:rPr lang="en-US" sz="2000" dirty="0">
                <a:solidFill>
                  <a:srgbClr val="C00000"/>
                </a:solidFill>
              </a:rPr>
              <a:t>2</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It’s a matter of birth and death</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dirty="0">
                <a:solidFill>
                  <a:prstClr val="black"/>
                </a:solidFill>
              </a:rPr>
              <a:t>Reflecting the Diving</a:t>
            </a:r>
            <a:endPar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pPr marL="0" indent="0">
              <a:buNone/>
            </a:pPr>
            <a:endParaRPr lang="en-US" sz="2000" dirty="0"/>
          </a:p>
        </p:txBody>
      </p:sp>
    </p:spTree>
    <p:extLst>
      <p:ext uri="{BB962C8B-B14F-4D97-AF65-F5344CB8AC3E}">
        <p14:creationId xmlns:p14="http://schemas.microsoft.com/office/powerpoint/2010/main" val="3248954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HADED LIGHT BLUE GARAMOND" id="{55B9C161-59EB-3A47-B40F-9EDF2AB2C186}" vid="{57954E90-DD40-0543-A98C-68B094AF60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365</TotalTime>
  <Words>1553</Words>
  <Application>Microsoft Macintosh PowerPoint</Application>
  <PresentationFormat>Widescreen</PresentationFormat>
  <Paragraphs>125</Paragraphs>
  <Slides>11</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Garamond</vt:lpstr>
      <vt:lpstr>Office Theme</vt:lpstr>
      <vt:lpstr>A Christian Worldview</vt:lpstr>
      <vt:lpstr>Outline</vt:lpstr>
      <vt:lpstr>Review</vt:lpstr>
      <vt:lpstr>PowerPoint Presentation</vt:lpstr>
      <vt:lpstr>Review</vt:lpstr>
      <vt:lpstr>Worldview II</vt:lpstr>
      <vt:lpstr>Worldview II - Falsehoods</vt:lpstr>
      <vt:lpstr>Worldview II - Falsehoods</vt:lpstr>
      <vt:lpstr>Worldview II - Falshoods</vt:lpstr>
      <vt:lpstr>Review</vt:lpstr>
      <vt:lpstr>Outline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Morris</dc:creator>
  <cp:lastModifiedBy>David Morris</cp:lastModifiedBy>
  <cp:revision>3</cp:revision>
  <dcterms:created xsi:type="dcterms:W3CDTF">2025-05-21T14:52:58Z</dcterms:created>
  <dcterms:modified xsi:type="dcterms:W3CDTF">2025-06-15T20:55:05Z</dcterms:modified>
</cp:coreProperties>
</file>