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8" r:id="rId2"/>
    <p:sldId id="265" r:id="rId3"/>
    <p:sldId id="262" r:id="rId4"/>
    <p:sldId id="272" r:id="rId5"/>
    <p:sldId id="268" r:id="rId6"/>
    <p:sldId id="277" r:id="rId7"/>
    <p:sldId id="259" r:id="rId8"/>
    <p:sldId id="267" r:id="rId9"/>
    <p:sldId id="275" r:id="rId10"/>
    <p:sldId id="276" r:id="rId11"/>
    <p:sldId id="266" r:id="rId12"/>
    <p:sldId id="257" r:id="rId13"/>
    <p:sldId id="269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144188-B408-7744-B8E1-F7400733CC6C}" v="468" dt="2025-07-27T11:17:36.1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22"/>
    <p:restoredTop sz="94681"/>
  </p:normalViewPr>
  <p:slideViewPr>
    <p:cSldViewPr snapToGrid="0">
      <p:cViewPr varScale="1">
        <p:scale>
          <a:sx n="88" d="100"/>
          <a:sy n="88" d="100"/>
        </p:scale>
        <p:origin x="184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Morris" userId="498c339d2677f1f2" providerId="LiveId" clId="{AA144188-B408-7744-B8E1-F7400733CC6C}"/>
    <pc:docChg chg="undo custSel addSld delSld modSld sldOrd">
      <pc:chgData name="David Morris" userId="498c339d2677f1f2" providerId="LiveId" clId="{AA144188-B408-7744-B8E1-F7400733CC6C}" dt="2025-07-27T11:17:36.101" v="5294"/>
      <pc:docMkLst>
        <pc:docMk/>
      </pc:docMkLst>
      <pc:sldChg chg="modSp mod modAnim">
        <pc:chgData name="David Morris" userId="498c339d2677f1f2" providerId="LiveId" clId="{AA144188-B408-7744-B8E1-F7400733CC6C}" dt="2025-07-24T08:18:25.540" v="5250"/>
        <pc:sldMkLst>
          <pc:docMk/>
          <pc:sldMk cId="690609911" sldId="257"/>
        </pc:sldMkLst>
        <pc:spChg chg="mod">
          <ac:chgData name="David Morris" userId="498c339d2677f1f2" providerId="LiveId" clId="{AA144188-B408-7744-B8E1-F7400733CC6C}" dt="2025-07-04T12:20:11.887" v="4073" actId="20577"/>
          <ac:spMkLst>
            <pc:docMk/>
            <pc:sldMk cId="690609911" sldId="257"/>
            <ac:spMk id="3" creationId="{04AAD5F3-BFFA-31EE-079D-171E891BA376}"/>
          </ac:spMkLst>
        </pc:spChg>
      </pc:sldChg>
      <pc:sldChg chg="modSp mod modAnim">
        <pc:chgData name="David Morris" userId="498c339d2677f1f2" providerId="LiveId" clId="{AA144188-B408-7744-B8E1-F7400733CC6C}" dt="2025-07-24T08:03:48.130" v="4990" actId="113"/>
        <pc:sldMkLst>
          <pc:docMk/>
          <pc:sldMk cId="2807878145" sldId="259"/>
        </pc:sldMkLst>
        <pc:spChg chg="mod">
          <ac:chgData name="David Morris" userId="498c339d2677f1f2" providerId="LiveId" clId="{AA144188-B408-7744-B8E1-F7400733CC6C}" dt="2025-07-24T08:03:48.130" v="4990" actId="113"/>
          <ac:spMkLst>
            <pc:docMk/>
            <pc:sldMk cId="2807878145" sldId="259"/>
            <ac:spMk id="3" creationId="{04AAD5F3-BFFA-31EE-079D-171E891BA376}"/>
          </ac:spMkLst>
        </pc:spChg>
      </pc:sldChg>
      <pc:sldChg chg="add">
        <pc:chgData name="David Morris" userId="498c339d2677f1f2" providerId="LiveId" clId="{AA144188-B408-7744-B8E1-F7400733CC6C}" dt="2025-07-04T15:21:15.582" v="4099"/>
        <pc:sldMkLst>
          <pc:docMk/>
          <pc:sldMk cId="1474528942" sldId="262"/>
        </pc:sldMkLst>
      </pc:sldChg>
      <pc:sldChg chg="modSp add">
        <pc:chgData name="David Morris" userId="498c339d2677f1f2" providerId="LiveId" clId="{AA144188-B408-7744-B8E1-F7400733CC6C}" dt="2025-06-24T18:24:16.857" v="111" actId="20577"/>
        <pc:sldMkLst>
          <pc:docMk/>
          <pc:sldMk cId="1390514760" sldId="265"/>
        </pc:sldMkLst>
      </pc:sldChg>
      <pc:sldChg chg="modSp new mod modAnim">
        <pc:chgData name="David Morris" userId="498c339d2677f1f2" providerId="LiveId" clId="{AA144188-B408-7744-B8E1-F7400733CC6C}" dt="2025-07-24T08:17:24.565" v="5241"/>
        <pc:sldMkLst>
          <pc:docMk/>
          <pc:sldMk cId="3694688998" sldId="266"/>
        </pc:sldMkLst>
      </pc:sldChg>
      <pc:sldChg chg="modSp new mod modAnim">
        <pc:chgData name="David Morris" userId="498c339d2677f1f2" providerId="LiveId" clId="{AA144188-B408-7744-B8E1-F7400733CC6C}" dt="2025-07-26T23:27:30.101" v="5279"/>
        <pc:sldMkLst>
          <pc:docMk/>
          <pc:sldMk cId="1483939626" sldId="267"/>
        </pc:sldMkLst>
        <pc:spChg chg="mod">
          <ac:chgData name="David Morris" userId="498c339d2677f1f2" providerId="LiveId" clId="{AA144188-B408-7744-B8E1-F7400733CC6C}" dt="2025-07-26T23:25:33.285" v="5277" actId="20577"/>
          <ac:spMkLst>
            <pc:docMk/>
            <pc:sldMk cId="1483939626" sldId="267"/>
            <ac:spMk id="3" creationId="{217F7AE3-08E7-553E-954F-DE16BA4367F3}"/>
          </ac:spMkLst>
        </pc:spChg>
      </pc:sldChg>
      <pc:sldChg chg="modSp new del">
        <pc:chgData name="David Morris" userId="498c339d2677f1f2" providerId="LiveId" clId="{AA144188-B408-7744-B8E1-F7400733CC6C}" dt="2025-06-24T20:03:12.365" v="1189" actId="2696"/>
        <pc:sldMkLst>
          <pc:docMk/>
          <pc:sldMk cId="862041774" sldId="268"/>
        </pc:sldMkLst>
      </pc:sldChg>
      <pc:sldChg chg="modSp new mod modAnim">
        <pc:chgData name="David Morris" userId="498c339d2677f1f2" providerId="LiveId" clId="{AA144188-B408-7744-B8E1-F7400733CC6C}" dt="2025-07-24T08:01:37.800" v="4978"/>
        <pc:sldMkLst>
          <pc:docMk/>
          <pc:sldMk cId="2903792386" sldId="268"/>
        </pc:sldMkLst>
        <pc:spChg chg="mod">
          <ac:chgData name="David Morris" userId="498c339d2677f1f2" providerId="LiveId" clId="{AA144188-B408-7744-B8E1-F7400733CC6C}" dt="2025-07-24T08:01:16.761" v="4974" actId="20577"/>
          <ac:spMkLst>
            <pc:docMk/>
            <pc:sldMk cId="2903792386" sldId="268"/>
            <ac:spMk id="3" creationId="{255FF44F-D674-A508-0FEB-983BA387FBC9}"/>
          </ac:spMkLst>
        </pc:spChg>
      </pc:sldChg>
      <pc:sldChg chg="modSp new mod modAnim">
        <pc:chgData name="David Morris" userId="498c339d2677f1f2" providerId="LiveId" clId="{AA144188-B408-7744-B8E1-F7400733CC6C}" dt="2025-07-24T08:20:17.907" v="5266"/>
        <pc:sldMkLst>
          <pc:docMk/>
          <pc:sldMk cId="242589334" sldId="269"/>
        </pc:sldMkLst>
        <pc:spChg chg="mod">
          <ac:chgData name="David Morris" userId="498c339d2677f1f2" providerId="LiveId" clId="{AA144188-B408-7744-B8E1-F7400733CC6C}" dt="2025-07-07T18:56:21.728" v="4433" actId="27636"/>
          <ac:spMkLst>
            <pc:docMk/>
            <pc:sldMk cId="242589334" sldId="269"/>
            <ac:spMk id="3" creationId="{B825CB7F-7907-AD16-22F3-9CF8A7EE57F8}"/>
          </ac:spMkLst>
        </pc:spChg>
      </pc:sldChg>
      <pc:sldChg chg="modSp new add del mod">
        <pc:chgData name="David Morris" userId="498c339d2677f1f2" providerId="LiveId" clId="{AA144188-B408-7744-B8E1-F7400733CC6C}" dt="2025-07-07T19:16:56.460" v="4472" actId="2696"/>
        <pc:sldMkLst>
          <pc:docMk/>
          <pc:sldMk cId="99946025" sldId="270"/>
        </pc:sldMkLst>
      </pc:sldChg>
      <pc:sldChg chg="modSp new mod modAnim">
        <pc:chgData name="David Morris" userId="498c339d2677f1f2" providerId="LiveId" clId="{AA144188-B408-7744-B8E1-F7400733CC6C}" dt="2025-07-24T08:20:43.274" v="5269"/>
        <pc:sldMkLst>
          <pc:docMk/>
          <pc:sldMk cId="2468060230" sldId="271"/>
        </pc:sldMkLst>
        <pc:spChg chg="mod">
          <ac:chgData name="David Morris" userId="498c339d2677f1f2" providerId="LiveId" clId="{AA144188-B408-7744-B8E1-F7400733CC6C}" dt="2025-07-19T09:16:00.832" v="4668" actId="20577"/>
          <ac:spMkLst>
            <pc:docMk/>
            <pc:sldMk cId="2468060230" sldId="271"/>
            <ac:spMk id="3" creationId="{A6434A29-0ED5-DFA0-00B7-E958771C440C}"/>
          </ac:spMkLst>
        </pc:spChg>
      </pc:sldChg>
      <pc:sldChg chg="modSp new mod ord modAnim">
        <pc:chgData name="David Morris" userId="498c339d2677f1f2" providerId="LiveId" clId="{AA144188-B408-7744-B8E1-F7400733CC6C}" dt="2025-07-24T08:15:31.126" v="5230" actId="27636"/>
        <pc:sldMkLst>
          <pc:docMk/>
          <pc:sldMk cId="2243518212" sldId="272"/>
        </pc:sldMkLst>
        <pc:spChg chg="mod">
          <ac:chgData name="David Morris" userId="498c339d2677f1f2" providerId="LiveId" clId="{AA144188-B408-7744-B8E1-F7400733CC6C}" dt="2025-07-24T08:15:15.674" v="5226" actId="1076"/>
          <ac:spMkLst>
            <pc:docMk/>
            <pc:sldMk cId="2243518212" sldId="272"/>
            <ac:spMk id="2" creationId="{13556DAF-2FC3-FDF1-07EB-CA637D8F491D}"/>
          </ac:spMkLst>
        </pc:spChg>
        <pc:spChg chg="mod">
          <ac:chgData name="David Morris" userId="498c339d2677f1f2" providerId="LiveId" clId="{AA144188-B408-7744-B8E1-F7400733CC6C}" dt="2025-07-24T08:15:31.126" v="5230" actId="27636"/>
          <ac:spMkLst>
            <pc:docMk/>
            <pc:sldMk cId="2243518212" sldId="272"/>
            <ac:spMk id="3" creationId="{C62D90C1-FDA7-177B-D0BA-F3769648C40D}"/>
          </ac:spMkLst>
        </pc:spChg>
      </pc:sldChg>
      <pc:sldChg chg="modSp new del mod">
        <pc:chgData name="David Morris" userId="498c339d2677f1f2" providerId="LiveId" clId="{AA144188-B408-7744-B8E1-F7400733CC6C}" dt="2025-07-04T12:14:15.584" v="4062" actId="2696"/>
        <pc:sldMkLst>
          <pc:docMk/>
          <pc:sldMk cId="4058637352" sldId="272"/>
        </pc:sldMkLst>
      </pc:sldChg>
      <pc:sldChg chg="new del">
        <pc:chgData name="David Morris" userId="498c339d2677f1f2" providerId="LiveId" clId="{AA144188-B408-7744-B8E1-F7400733CC6C}" dt="2025-07-04T15:19:42.946" v="4098" actId="2696"/>
        <pc:sldMkLst>
          <pc:docMk/>
          <pc:sldMk cId="412892673" sldId="273"/>
        </pc:sldMkLst>
      </pc:sldChg>
      <pc:sldChg chg="addSp delSp modSp new del mod">
        <pc:chgData name="David Morris" userId="498c339d2677f1f2" providerId="LiveId" clId="{AA144188-B408-7744-B8E1-F7400733CC6C}" dt="2025-07-19T09:03:37.828" v="4627" actId="2696"/>
        <pc:sldMkLst>
          <pc:docMk/>
          <pc:sldMk cId="3051411984" sldId="274"/>
        </pc:sldMkLst>
      </pc:sldChg>
      <pc:sldChg chg="modSp add mod ord modAnim">
        <pc:chgData name="David Morris" userId="498c339d2677f1f2" providerId="LiveId" clId="{AA144188-B408-7744-B8E1-F7400733CC6C}" dt="2025-07-24T08:05:53.801" v="5011"/>
        <pc:sldMkLst>
          <pc:docMk/>
          <pc:sldMk cId="149757013" sldId="275"/>
        </pc:sldMkLst>
        <pc:spChg chg="mod">
          <ac:chgData name="David Morris" userId="498c339d2677f1f2" providerId="LiveId" clId="{AA144188-B408-7744-B8E1-F7400733CC6C}" dt="2025-07-07T19:13:29.915" v="4450" actId="255"/>
          <ac:spMkLst>
            <pc:docMk/>
            <pc:sldMk cId="149757013" sldId="275"/>
            <ac:spMk id="2" creationId="{A66DA971-3DE2-6408-C778-29BB6043B99A}"/>
          </ac:spMkLst>
        </pc:spChg>
        <pc:spChg chg="mod">
          <ac:chgData name="David Morris" userId="498c339d2677f1f2" providerId="LiveId" clId="{AA144188-B408-7744-B8E1-F7400733CC6C}" dt="2025-07-07T19:15:11.151" v="4461" actId="15"/>
          <ac:spMkLst>
            <pc:docMk/>
            <pc:sldMk cId="149757013" sldId="275"/>
            <ac:spMk id="3" creationId="{04AAD5F3-BFFA-31EE-079D-171E891BA376}"/>
          </ac:spMkLst>
        </pc:spChg>
      </pc:sldChg>
      <pc:sldChg chg="modSp new del">
        <pc:chgData name="David Morris" userId="498c339d2677f1f2" providerId="LiveId" clId="{AA144188-B408-7744-B8E1-F7400733CC6C}" dt="2025-07-07T18:54:12.446" v="4426" actId="2696"/>
        <pc:sldMkLst>
          <pc:docMk/>
          <pc:sldMk cId="1613150066" sldId="275"/>
        </pc:sldMkLst>
      </pc:sldChg>
      <pc:sldChg chg="addSp delSp modSp add mod ord modAnim modNotesTx">
        <pc:chgData name="David Morris" userId="498c339d2677f1f2" providerId="LiveId" clId="{AA144188-B408-7744-B8E1-F7400733CC6C}" dt="2025-07-27T11:17:36.101" v="5294"/>
        <pc:sldMkLst>
          <pc:docMk/>
          <pc:sldMk cId="335529125" sldId="276"/>
        </pc:sldMkLst>
        <pc:spChg chg="mod">
          <ac:chgData name="David Morris" userId="498c339d2677f1f2" providerId="LiveId" clId="{AA144188-B408-7744-B8E1-F7400733CC6C}" dt="2025-07-07T19:14:03.629" v="4453" actId="255"/>
          <ac:spMkLst>
            <pc:docMk/>
            <pc:sldMk cId="335529125" sldId="276"/>
            <ac:spMk id="2" creationId="{5A9F42DC-F1B1-296A-998F-400963E3A876}"/>
          </ac:spMkLst>
        </pc:spChg>
        <pc:spChg chg="mod">
          <ac:chgData name="David Morris" userId="498c339d2677f1f2" providerId="LiveId" clId="{AA144188-B408-7744-B8E1-F7400733CC6C}" dt="2025-07-27T11:13:54.231" v="5280" actId="14100"/>
          <ac:spMkLst>
            <pc:docMk/>
            <pc:sldMk cId="335529125" sldId="276"/>
            <ac:spMk id="3" creationId="{23DA86F5-B81F-839F-D788-93D5EA050E2D}"/>
          </ac:spMkLst>
        </pc:spChg>
        <pc:spChg chg="add mod">
          <ac:chgData name="David Morris" userId="498c339d2677f1f2" providerId="LiveId" clId="{AA144188-B408-7744-B8E1-F7400733CC6C}" dt="2025-07-27T11:14:31.107" v="5285" actId="1076"/>
          <ac:spMkLst>
            <pc:docMk/>
            <pc:sldMk cId="335529125" sldId="276"/>
            <ac:spMk id="5" creationId="{7E0D0670-24D5-A0BA-01C0-68007D23E626}"/>
          </ac:spMkLst>
        </pc:spChg>
        <pc:picChg chg="add mod">
          <ac:chgData name="David Morris" userId="498c339d2677f1f2" providerId="LiveId" clId="{AA144188-B408-7744-B8E1-F7400733CC6C}" dt="2025-07-24T08:11:49.448" v="5168" actId="1076"/>
          <ac:picMkLst>
            <pc:docMk/>
            <pc:sldMk cId="335529125" sldId="276"/>
            <ac:picMk id="4" creationId="{F2D14E74-DAA8-C995-9FB3-64990C68E800}"/>
          </ac:picMkLst>
        </pc:picChg>
      </pc:sldChg>
      <pc:sldChg chg="addSp modSp new mod ord modAnim modNotesTx">
        <pc:chgData name="David Morris" userId="498c339d2677f1f2" providerId="LiveId" clId="{AA144188-B408-7744-B8E1-F7400733CC6C}" dt="2025-07-24T08:01:52.667" v="4979" actId="20578"/>
        <pc:sldMkLst>
          <pc:docMk/>
          <pc:sldMk cId="3709101012" sldId="277"/>
        </pc:sldMkLst>
        <pc:spChg chg="add mod">
          <ac:chgData name="David Morris" userId="498c339d2677f1f2" providerId="LiveId" clId="{AA144188-B408-7744-B8E1-F7400733CC6C}" dt="2025-07-24T07:59:16.370" v="4942" actId="1076"/>
          <ac:spMkLst>
            <pc:docMk/>
            <pc:sldMk cId="3709101012" sldId="277"/>
            <ac:spMk id="3" creationId="{988A12EC-EDE3-1D3C-1FCD-5077236D67AB}"/>
          </ac:spMkLst>
        </pc:spChg>
        <pc:spChg chg="add mod">
          <ac:chgData name="David Morris" userId="498c339d2677f1f2" providerId="LiveId" clId="{AA144188-B408-7744-B8E1-F7400733CC6C}" dt="2025-07-24T07:59:05.690" v="4941" actId="20577"/>
          <ac:spMkLst>
            <pc:docMk/>
            <pc:sldMk cId="3709101012" sldId="277"/>
            <ac:spMk id="4" creationId="{5A895D64-AC6A-6969-0600-ADB38E0BEC3A}"/>
          </ac:spMkLst>
        </pc:spChg>
        <pc:picChg chg="add mod">
          <ac:chgData name="David Morris" userId="498c339d2677f1f2" providerId="LiveId" clId="{AA144188-B408-7744-B8E1-F7400733CC6C}" dt="2025-07-19T08:59:43.775" v="4564" actId="1076"/>
          <ac:picMkLst>
            <pc:docMk/>
            <pc:sldMk cId="3709101012" sldId="277"/>
            <ac:picMk id="2" creationId="{D7552F82-038E-CC68-E598-C34C6797352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7BE247-A684-4B40-88E0-A5290B417652}" type="datetimeFigureOut">
              <a:rPr lang="en-US" smtClean="0"/>
              <a:t>7/27/25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A5F22-3219-7F47-AD2C-37DB0971C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268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here he is in person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A5F22-3219-7F47-AD2C-37DB0971C38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543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A5F22-3219-7F47-AD2C-37DB0971C38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846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 at 1:42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A5F22-3219-7F47-AD2C-37DB0971C38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515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61110-D69C-5AB4-56CA-564E16DD16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B5ABE6-0843-064E-05BE-A82EF5AAD4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3D4F2-4C1C-87E0-D1F7-2E0C04619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E37D5-E317-B566-E516-292BB49F1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F7E46-7D09-344D-4C80-5708F65CE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099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9FD98-C659-F020-88E4-0D6D9FBD3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4169C-89B1-EFF7-E5C9-CCD46ADF9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63EC1-21CE-8049-CDB4-4FC80F0DF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DF902-AE33-2C5E-13F5-317AF413B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7F7E2-77FF-30E1-7D8A-FD8C659E2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476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8617-AF6D-8C06-AF14-70A258B64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088AC-AD7F-5758-2385-36D325400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D8136-7C74-4148-A28C-64816D5B1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89AEF-6A5E-A095-0703-0AEAAA04A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7BB94-70EA-20DF-EBFF-A0B26912A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811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1DD1A-9281-5733-F2A1-DF2D22B64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9E2AF-9904-51B2-337B-920F06382B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F8C9D1-845E-BD1F-261A-6239135E65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924AD1-6B25-6CA4-C95E-CBD764527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7/27/25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EACBB-9699-5BA9-18DA-B24389E9C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91C898-CEF3-7D6F-C02B-7252DBDB1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262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25020-020B-1A1E-73EE-BDC9AAF97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F6565D-10AB-5E3F-AFBA-54ADBE518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B7CF0A-7390-4A1F-EF0E-DCA1A6079E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DB2304-354C-7A7F-6B30-C3CF044AEA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B344E4-7C19-1A89-C5F2-9AA4036574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F3D13F-3CF5-548B-FE8E-3F7E2F3CB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7/27/25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2E9B25-11E1-2448-1038-F47A812A1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5CEFF6-72B0-FB6F-C404-670C1A504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05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7D4BC-9178-54B1-CEE0-CFEB002CA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57FB4F-BE09-9518-1D89-2C599B3E0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7/27/25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AAFA6A-67D4-179C-212C-73E53A09C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133D2-6A0A-39DB-084B-F6EC9F9E4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457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F1BBDD-77B4-01FB-8677-F672749B4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7/27/25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76EC04-2FFB-9AFC-09BE-B7A7233DF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3CAB4-BCCE-4FE4-820F-6DDD6F0C6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40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98E42-7EDC-67D1-346B-ABC453BBD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58E85-CAD5-EDDA-97A0-3551C1EFA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6FDEE-ADC6-885F-AC9D-4999296952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3DD80E-013A-5467-AD5A-E1778609C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7/27/25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B71081-9F29-01BB-6E24-F40A30076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4533D-A1B9-BDD3-0C37-D2133F907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563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F76F5-CB24-BEE2-9CFC-50EEDC60F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88CED3-95FB-FFA1-67F1-7987304F43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91EF2-3D6B-1851-9247-91573F33A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344F8-2DF7-3AC7-39EB-6C7F673F9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7/27/25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0C4A0A-08E8-00E8-23E2-AE37B0179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16742-408B-96DC-341D-A8CCE3B79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27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34F4D-E888-73DB-A163-F78717D07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602258-AA5F-32B9-9336-E3C3514185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70A71-35CD-6F37-3190-EF55004AE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1D894-02A8-0EC0-DA1D-C9E58D438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51E3F-D8E3-9113-5032-50CC3CE87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99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E663CA-33A3-7C30-4255-8E46F1885D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6EBB90-0950-069D-0776-153E9C2D65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668DA-B0D0-7932-95FF-7D15C1178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568E3-0C9C-D4C9-1DDD-7D48CB5C5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BA5C1-E00C-FF2D-1AE3-901565E04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071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2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07739E-C1E5-A4E8-7B43-E1F341E7A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FA76AB-AE59-804E-C730-44F8F5553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9F43C-B6E2-F11E-17F7-F0B6027077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BF8188-3D1F-EA4B-9125-E3593A861F23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7D6E5-4C67-6558-F994-D0CC2C31C7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6F9813-CC3F-6235-DC24-A602B9B51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122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u="sng" kern="1200">
          <a:solidFill>
            <a:schemeClr val="tx1"/>
          </a:solidFill>
          <a:latin typeface="Garamond" panose="020204040303010108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Acts%208%3A26-27&amp;version=ESV#fen-ESV-27191a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73EDD-6EE9-38D6-1291-6E2DA70380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/>
              <a:t>A Christian Worldview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90765F-413F-7A21-4149-336B487846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/>
          </a:p>
          <a:p>
            <a:r>
              <a:rPr lang="en-US" sz="3200" i="1"/>
              <a:t>How Do You See The World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65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4748B-8EE1-1147-B2CB-ECDADB3B9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53ECEA-CB35-4F3A-F406-70D4D3D851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3429000" cy="365760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US" sz="2400" b="1"/>
              <a:t>Where did I come from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/>
              <a:t>Worldview I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/>
              <a:t>Worldview II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/>
              <a:t>Did it start at creation ?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/>
              <a:t>Why did the created disagree with the creator ? </a:t>
            </a:r>
          </a:p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3F40B2-A453-8680-4919-863BB6441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29600" y="1825623"/>
            <a:ext cx="3429000" cy="36576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/>
              <a:t>Where Am I Going</a:t>
            </a:r>
          </a:p>
          <a:p>
            <a:pPr marL="457200" indent="-457200">
              <a:buFont typeface="+mj-lt"/>
              <a:buAutoNum type="arabicPeriod" startAt="12"/>
              <a:defRPr/>
            </a:pPr>
            <a:r>
              <a:rPr lang="en-US" sz="2000">
                <a:solidFill>
                  <a:prstClr val="black"/>
                </a:solidFill>
              </a:rPr>
              <a:t>Heaven, Hell or Oblivion</a:t>
            </a:r>
          </a:p>
          <a:p>
            <a:pPr marL="457200" indent="-457200">
              <a:buFont typeface="+mj-lt"/>
              <a:buAutoNum type="arabicPeriod" startAt="12"/>
              <a:defRPr/>
            </a:pPr>
            <a:r>
              <a:rPr lang="en-US" sz="2000">
                <a:solidFill>
                  <a:prstClr val="black"/>
                </a:solidFill>
              </a:rPr>
              <a:t>A light at the end of the Tunnel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E201977-260C-312E-A7E3-FC50D3C95C2C}"/>
              </a:ext>
            </a:extLst>
          </p:cNvPr>
          <p:cNvSpPr txBox="1">
            <a:spLocks/>
          </p:cNvSpPr>
          <p:nvPr/>
        </p:nvSpPr>
        <p:spPr>
          <a:xfrm>
            <a:off x="4343400" y="1825625"/>
            <a:ext cx="3429000" cy="3657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/>
              <a:t>What am I Doing Here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Redemption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2000">
                <a:solidFill>
                  <a:prstClr val="black"/>
                </a:solidFill>
              </a:rPr>
              <a:t>A disciplined life is an unburdened life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Music, art, literature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2000">
                <a:solidFill>
                  <a:srgbClr val="FF0000"/>
                </a:solidFill>
              </a:rPr>
              <a:t>Apologetics 1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Apologetics </a:t>
            </a:r>
            <a:r>
              <a:rPr lang="en-US" sz="2000"/>
              <a:t>2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It’s a matter of birth and death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2000">
                <a:solidFill>
                  <a:prstClr val="black"/>
                </a:solidFill>
              </a:rPr>
              <a:t>Reflecting the Divine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  <a:p>
            <a:pPr marL="0" indent="0">
              <a:buNone/>
            </a:pPr>
            <a:endParaRPr lang="en-US" sz="20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B76AF9-3F44-3E7D-3E6F-0888C9AED242}"/>
              </a:ext>
            </a:extLst>
          </p:cNvPr>
          <p:cNvSpPr txBox="1"/>
          <p:nvPr/>
        </p:nvSpPr>
        <p:spPr>
          <a:xfrm>
            <a:off x="4023360" y="6191794"/>
            <a:ext cx="6954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5"/>
                </a:solidFill>
              </a:rPr>
              <a:t>(PP’s at davenancymorris.com  &gt; Worldview &gt; A Christian Worldview)</a:t>
            </a:r>
          </a:p>
        </p:txBody>
      </p:sp>
    </p:spTree>
    <p:extLst>
      <p:ext uri="{BB962C8B-B14F-4D97-AF65-F5344CB8AC3E}">
        <p14:creationId xmlns:p14="http://schemas.microsoft.com/office/powerpoint/2010/main" val="139051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Eye with solid fill">
            <a:extLst>
              <a:ext uri="{FF2B5EF4-FFF2-40B4-BE49-F238E27FC236}">
                <a16:creationId xmlns:a16="http://schemas.microsoft.com/office/drawing/2014/main" id="{2E615007-8D76-4114-0685-8C8ED907C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3100" y="5043488"/>
            <a:ext cx="914400" cy="914400"/>
          </a:xfrm>
          <a:prstGeom prst="rect">
            <a:avLst/>
          </a:prstGeom>
        </p:spPr>
      </p:pic>
      <p:pic>
        <p:nvPicPr>
          <p:cNvPr id="4" name="Graphic 3" descr="Eye with solid fill">
            <a:extLst>
              <a:ext uri="{FF2B5EF4-FFF2-40B4-BE49-F238E27FC236}">
                <a16:creationId xmlns:a16="http://schemas.microsoft.com/office/drawing/2014/main" id="{775EB46E-DC1F-637F-D31D-2C583692A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5475" y="595313"/>
            <a:ext cx="914400" cy="914400"/>
          </a:xfrm>
          <a:prstGeom prst="rect">
            <a:avLst/>
          </a:prstGeom>
        </p:spPr>
      </p:pic>
      <p:pic>
        <p:nvPicPr>
          <p:cNvPr id="5" name="Graphic 4" descr="Eye with solid fill">
            <a:extLst>
              <a:ext uri="{FF2B5EF4-FFF2-40B4-BE49-F238E27FC236}">
                <a16:creationId xmlns:a16="http://schemas.microsoft.com/office/drawing/2014/main" id="{31F6F43B-22AB-5267-D887-93430C7D2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9639300" y="2814638"/>
            <a:ext cx="914400" cy="914400"/>
          </a:xfrm>
          <a:prstGeom prst="rect">
            <a:avLst/>
          </a:prstGeom>
        </p:spPr>
      </p:pic>
      <p:pic>
        <p:nvPicPr>
          <p:cNvPr id="6" name="Graphic 5" descr="Eye with solid fill">
            <a:extLst>
              <a:ext uri="{FF2B5EF4-FFF2-40B4-BE49-F238E27FC236}">
                <a16:creationId xmlns:a16="http://schemas.microsoft.com/office/drawing/2014/main" id="{A7BBB0E9-90B2-C893-F509-02D11D182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895475" y="2814638"/>
            <a:ext cx="914400" cy="914400"/>
          </a:xfrm>
          <a:prstGeom prst="rect">
            <a:avLst/>
          </a:prstGeom>
        </p:spPr>
      </p:pic>
      <p:pic>
        <p:nvPicPr>
          <p:cNvPr id="7" name="Graphic 6" descr="Eye with solid fill">
            <a:extLst>
              <a:ext uri="{FF2B5EF4-FFF2-40B4-BE49-F238E27FC236}">
                <a16:creationId xmlns:a16="http://schemas.microsoft.com/office/drawing/2014/main" id="{733A07A6-E97B-6067-8F87-F4FAD1D752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4511120" y="3348712"/>
            <a:ext cx="272026" cy="223061"/>
          </a:xfrm>
          <a:prstGeom prst="rect">
            <a:avLst/>
          </a:prstGeom>
        </p:spPr>
      </p:pic>
      <p:pic>
        <p:nvPicPr>
          <p:cNvPr id="9" name="Graphic 8" descr="Earth globe: Americas with solid fill">
            <a:extLst>
              <a:ext uri="{FF2B5EF4-FFF2-40B4-BE49-F238E27FC236}">
                <a16:creationId xmlns:a16="http://schemas.microsoft.com/office/drawing/2014/main" id="{1459CB89-DC17-1161-2D2F-9912191751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24538" y="2814638"/>
            <a:ext cx="914400" cy="9144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A251CF3-F9DF-9CB0-9F31-FE0A8CBBD62B}"/>
              </a:ext>
            </a:extLst>
          </p:cNvPr>
          <p:cNvCxnSpPr>
            <a:cxnSpLocks/>
          </p:cNvCxnSpPr>
          <p:nvPr/>
        </p:nvCxnSpPr>
        <p:spPr>
          <a:xfrm flipH="1" flipV="1">
            <a:off x="5529263" y="400050"/>
            <a:ext cx="5900737" cy="32670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B0AFE7E-1CAF-AAA3-226D-6F6DD2EE493B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4647134" y="2950371"/>
            <a:ext cx="1465971" cy="3738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968C7B2-EEE7-EB1D-B06A-D326217E8F48}"/>
              </a:ext>
            </a:extLst>
          </p:cNvPr>
          <p:cNvCxnSpPr>
            <a:cxnSpLocks/>
            <a:stCxn id="7" idx="1"/>
          </p:cNvCxnSpPr>
          <p:nvPr/>
        </p:nvCxnSpPr>
        <p:spPr>
          <a:xfrm>
            <a:off x="4647134" y="3596256"/>
            <a:ext cx="1634604" cy="81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938A13F-B4AC-6606-0127-65FB34CD78F4}"/>
              </a:ext>
            </a:extLst>
          </p:cNvPr>
          <p:cNvCxnSpPr>
            <a:cxnSpLocks/>
          </p:cNvCxnSpPr>
          <p:nvPr/>
        </p:nvCxnSpPr>
        <p:spPr>
          <a:xfrm flipV="1">
            <a:off x="1197769" y="311942"/>
            <a:ext cx="5715000" cy="32337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13BC64A-CBD1-C60E-10F3-8F643B37A8D6}"/>
              </a:ext>
            </a:extLst>
          </p:cNvPr>
          <p:cNvCxnSpPr>
            <a:cxnSpLocks/>
          </p:cNvCxnSpPr>
          <p:nvPr/>
        </p:nvCxnSpPr>
        <p:spPr>
          <a:xfrm>
            <a:off x="1257300" y="2950372"/>
            <a:ext cx="5957888" cy="33932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1C1E756-B51E-86FE-C93D-0014F5C8288B}"/>
              </a:ext>
            </a:extLst>
          </p:cNvPr>
          <p:cNvCxnSpPr>
            <a:cxnSpLocks/>
          </p:cNvCxnSpPr>
          <p:nvPr/>
        </p:nvCxnSpPr>
        <p:spPr>
          <a:xfrm flipH="1">
            <a:off x="5214938" y="2814637"/>
            <a:ext cx="6272213" cy="35290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Graphic 28" descr="Infinity outline">
            <a:extLst>
              <a:ext uri="{FF2B5EF4-FFF2-40B4-BE49-F238E27FC236}">
                <a16:creationId xmlns:a16="http://schemas.microsoft.com/office/drawing/2014/main" id="{15B33DAF-51B2-A967-E30A-0DE4DB9707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22871" y="2402682"/>
            <a:ext cx="633411" cy="633411"/>
          </a:xfrm>
          <a:prstGeom prst="rect">
            <a:avLst/>
          </a:prstGeom>
        </p:spPr>
      </p:pic>
      <p:pic>
        <p:nvPicPr>
          <p:cNvPr id="31" name="Graphic 30" descr="Infinity outline">
            <a:extLst>
              <a:ext uri="{FF2B5EF4-FFF2-40B4-BE49-F238E27FC236}">
                <a16:creationId xmlns:a16="http://schemas.microsoft.com/office/drawing/2014/main" id="{E7D8319B-9AF8-0887-9D09-8962C49533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890776" y="8239123"/>
            <a:ext cx="633411" cy="633411"/>
          </a:xfrm>
          <a:prstGeom prst="rect">
            <a:avLst/>
          </a:prstGeom>
        </p:spPr>
      </p:pic>
      <p:pic>
        <p:nvPicPr>
          <p:cNvPr id="32" name="Graphic 31" descr="Infinity outline">
            <a:extLst>
              <a:ext uri="{FF2B5EF4-FFF2-40B4-BE49-F238E27FC236}">
                <a16:creationId xmlns:a16="http://schemas.microsoft.com/office/drawing/2014/main" id="{5BD3D737-2931-9078-9F3C-E579A949A0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15188" y="6122194"/>
            <a:ext cx="633411" cy="633411"/>
          </a:xfrm>
          <a:prstGeom prst="rect">
            <a:avLst/>
          </a:prstGeom>
        </p:spPr>
      </p:pic>
      <p:pic>
        <p:nvPicPr>
          <p:cNvPr id="33" name="Graphic 32" descr="Infinity outline">
            <a:extLst>
              <a:ext uri="{FF2B5EF4-FFF2-40B4-BE49-F238E27FC236}">
                <a16:creationId xmlns:a16="http://schemas.microsoft.com/office/drawing/2014/main" id="{5A58A072-C102-6E47-31CF-4757B0012B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81527" y="6105525"/>
            <a:ext cx="633411" cy="633411"/>
          </a:xfrm>
          <a:prstGeom prst="rect">
            <a:avLst/>
          </a:prstGeom>
        </p:spPr>
      </p:pic>
      <p:pic>
        <p:nvPicPr>
          <p:cNvPr id="34" name="Graphic 33" descr="Infinity outline">
            <a:extLst>
              <a:ext uri="{FF2B5EF4-FFF2-40B4-BE49-F238E27FC236}">
                <a16:creationId xmlns:a16="http://schemas.microsoft.com/office/drawing/2014/main" id="{6ACECF59-97E0-DD0E-525E-9104C3924B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9127" y="3324231"/>
            <a:ext cx="633411" cy="633411"/>
          </a:xfrm>
          <a:prstGeom prst="rect">
            <a:avLst/>
          </a:prstGeom>
        </p:spPr>
      </p:pic>
      <p:pic>
        <p:nvPicPr>
          <p:cNvPr id="35" name="Graphic 34" descr="Infinity outline">
            <a:extLst>
              <a:ext uri="{FF2B5EF4-FFF2-40B4-BE49-F238E27FC236}">
                <a16:creationId xmlns:a16="http://schemas.microsoft.com/office/drawing/2014/main" id="{1D181478-8B92-9C83-CE25-69BD56143A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2462" y="2555086"/>
            <a:ext cx="633411" cy="633411"/>
          </a:xfrm>
          <a:prstGeom prst="rect">
            <a:avLst/>
          </a:prstGeom>
        </p:spPr>
      </p:pic>
      <p:pic>
        <p:nvPicPr>
          <p:cNvPr id="37" name="Graphic 36" descr="Infinity outline">
            <a:extLst>
              <a:ext uri="{FF2B5EF4-FFF2-40B4-BE49-F238E27FC236}">
                <a16:creationId xmlns:a16="http://schemas.microsoft.com/office/drawing/2014/main" id="{A76C6E64-8543-AF42-A56C-94150AA4AA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52989" y="59532"/>
            <a:ext cx="633411" cy="633411"/>
          </a:xfrm>
          <a:prstGeom prst="rect">
            <a:avLst/>
          </a:prstGeom>
        </p:spPr>
      </p:pic>
      <p:pic>
        <p:nvPicPr>
          <p:cNvPr id="38" name="Graphic 37" descr="Infinity outline">
            <a:extLst>
              <a:ext uri="{FF2B5EF4-FFF2-40B4-BE49-F238E27FC236}">
                <a16:creationId xmlns:a16="http://schemas.microsoft.com/office/drawing/2014/main" id="{36BD8539-378E-8CCE-7E1F-63376F3A4E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15163" y="-42858"/>
            <a:ext cx="633411" cy="633411"/>
          </a:xfrm>
          <a:prstGeom prst="rect">
            <a:avLst/>
          </a:prstGeom>
        </p:spPr>
      </p:pic>
      <p:pic>
        <p:nvPicPr>
          <p:cNvPr id="41" name="Graphic 40" descr="Star outline">
            <a:extLst>
              <a:ext uri="{FF2B5EF4-FFF2-40B4-BE49-F238E27FC236}">
                <a16:creationId xmlns:a16="http://schemas.microsoft.com/office/drawing/2014/main" id="{74BE490A-8457-96D2-3B6F-3E4350E161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375109" y="514350"/>
            <a:ext cx="689014" cy="645321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pic>
        <p:nvPicPr>
          <p:cNvPr id="42" name="Graphic 41" descr="Star outline">
            <a:extLst>
              <a:ext uri="{FF2B5EF4-FFF2-40B4-BE49-F238E27FC236}">
                <a16:creationId xmlns:a16="http://schemas.microsoft.com/office/drawing/2014/main" id="{9AE39912-66E1-8813-18B4-96C68E05FE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59707" y="5476873"/>
            <a:ext cx="689014" cy="645321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pic>
        <p:nvPicPr>
          <p:cNvPr id="43" name="Graphic 42" descr="Star outline">
            <a:extLst>
              <a:ext uri="{FF2B5EF4-FFF2-40B4-BE49-F238E27FC236}">
                <a16:creationId xmlns:a16="http://schemas.microsoft.com/office/drawing/2014/main" id="{EDCA442B-57C5-65A5-CC38-D8A82B3995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6716" y="5844779"/>
            <a:ext cx="689014" cy="645321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pic>
        <p:nvPicPr>
          <p:cNvPr id="44" name="Graphic 43" descr="Star outline">
            <a:extLst>
              <a:ext uri="{FF2B5EF4-FFF2-40B4-BE49-F238E27FC236}">
                <a16:creationId xmlns:a16="http://schemas.microsoft.com/office/drawing/2014/main" id="{F99888C6-35F7-8E83-4C5A-6E5AE51362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77909" y="104778"/>
            <a:ext cx="689014" cy="645321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pic>
        <p:nvPicPr>
          <p:cNvPr id="45" name="Graphic 44" descr="Infinity outline">
            <a:extLst>
              <a:ext uri="{FF2B5EF4-FFF2-40B4-BE49-F238E27FC236}">
                <a16:creationId xmlns:a16="http://schemas.microsoft.com/office/drawing/2014/main" id="{2CBE09E8-52DB-AD7C-0D72-F9A3DE3C1E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62152" y="3350420"/>
            <a:ext cx="633411" cy="6334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76B668-8514-F02A-D084-96A51D251C08}"/>
              </a:ext>
            </a:extLst>
          </p:cNvPr>
          <p:cNvSpPr txBox="1"/>
          <p:nvPr/>
        </p:nvSpPr>
        <p:spPr>
          <a:xfrm>
            <a:off x="7567015" y="5143321"/>
            <a:ext cx="35683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latin typeface="Garamond" panose="02020404030301010803" pitchFamily="18" charset="0"/>
              </a:rPr>
              <a:t>“To have a Christian-Biblical worldview is to have the perspective </a:t>
            </a:r>
          </a:p>
          <a:p>
            <a:r>
              <a:rPr lang="en-US">
                <a:latin typeface="Garamond" panose="02020404030301010803" pitchFamily="18" charset="0"/>
              </a:rPr>
              <a:t>Of seeing the world as God sees it.       </a:t>
            </a:r>
            <a:r>
              <a:rPr lang="en-US" i="1">
                <a:latin typeface="Garamond" panose="02020404030301010803" pitchFamily="18" charset="0"/>
              </a:rPr>
              <a:t>Rev. Steve Jennings</a:t>
            </a:r>
          </a:p>
        </p:txBody>
      </p:sp>
    </p:spTree>
    <p:extLst>
      <p:ext uri="{BB962C8B-B14F-4D97-AF65-F5344CB8AC3E}">
        <p14:creationId xmlns:p14="http://schemas.microsoft.com/office/powerpoint/2010/main" val="147452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56DAF-2FC3-FDF1-07EB-CA637D8F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028" y="0"/>
            <a:ext cx="10515600" cy="1325563"/>
          </a:xfrm>
        </p:spPr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D90C1-FDA7-177B-D0BA-F3769648C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8491"/>
            <a:ext cx="10515600" cy="561950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Last week was “Music, Art, and Literature”</a:t>
            </a:r>
          </a:p>
          <a:p>
            <a:r>
              <a:rPr lang="en-US" dirty="0"/>
              <a:t>Biblical beauty of these disciplines does some things:</a:t>
            </a:r>
          </a:p>
          <a:p>
            <a:pPr lvl="1"/>
            <a:r>
              <a:rPr lang="en-US" dirty="0"/>
              <a:t>It attracts</a:t>
            </a:r>
          </a:p>
          <a:p>
            <a:pPr lvl="1"/>
            <a:r>
              <a:rPr lang="en-US" dirty="0"/>
              <a:t>It awakens</a:t>
            </a:r>
          </a:p>
          <a:p>
            <a:pPr lvl="1"/>
            <a:r>
              <a:rPr lang="en-US" dirty="0"/>
              <a:t>It stimulates love</a:t>
            </a:r>
          </a:p>
          <a:p>
            <a:r>
              <a:rPr lang="en-US" dirty="0"/>
              <a:t>“</a:t>
            </a:r>
            <a:r>
              <a:rPr lang="en-US" dirty="0">
                <a:solidFill>
                  <a:srgbClr val="000000"/>
                </a:solidFill>
              </a:rPr>
              <a:t>Beauty would be characterized in terms of:  Harmony, color, symmetry, balance, ordered design, fluidity, gracefulness, functionality, weightiness, form being coordinate with purpose, luminance, radiance, the power to move the soul.  For music we would include: volume, pitch, tempo, timbre, major or minor key, resolution, coordination of mood, melody, and lyrics.”  </a:t>
            </a:r>
            <a:r>
              <a:rPr lang="en-US" sz="2400" dirty="0">
                <a:solidFill>
                  <a:srgbClr val="000000"/>
                </a:solidFill>
              </a:rPr>
              <a:t>Jennings</a:t>
            </a:r>
          </a:p>
          <a:p>
            <a:pPr lvl="1"/>
            <a:r>
              <a:rPr lang="en-US" dirty="0"/>
              <a:t>I would add that beauty communicates</a:t>
            </a:r>
          </a:p>
          <a:p>
            <a:r>
              <a:rPr lang="en-US" dirty="0"/>
              <a:t>Steve stated</a:t>
            </a:r>
            <a:r>
              <a:rPr lang="en-US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“…now of Music.  It inherently has the power to move the affections.  The emotions are a necessary component of sanctification.”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We will try to illustrate this later.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Questions/comments?</a:t>
            </a:r>
          </a:p>
        </p:txBody>
      </p:sp>
    </p:spTree>
    <p:extLst>
      <p:ext uri="{BB962C8B-B14F-4D97-AF65-F5344CB8AC3E}">
        <p14:creationId xmlns:p14="http://schemas.microsoft.com/office/powerpoint/2010/main" val="224351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B7E81-ACD1-BC6C-0156-807ABA7D1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What Am I Doing Here?</a:t>
            </a:r>
            <a:br>
              <a:rPr lang="en-US" b="1"/>
            </a:br>
            <a:r>
              <a:rPr lang="en-US" sz="3600"/>
              <a:t>Apologetics I or There Are No Dumb Questions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FF44F-D674-A508-0FEB-983BA387F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definitions and terms</a:t>
            </a:r>
          </a:p>
          <a:p>
            <a:pPr lvl="1"/>
            <a:r>
              <a:rPr lang="en-US" dirty="0"/>
              <a:t>Apologetics: ”As a subdivision of Christian theology, is a systematic argumentative discourse in defense of the divine origin and the authority of the Christian faith.”  </a:t>
            </a:r>
            <a:r>
              <a:rPr lang="en-US" i="1" dirty="0"/>
              <a:t>Evangelical Dictionary of Theology</a:t>
            </a:r>
            <a:endParaRPr lang="en-US" dirty="0"/>
          </a:p>
          <a:p>
            <a:pPr lvl="1"/>
            <a:r>
              <a:rPr lang="en-US" dirty="0"/>
              <a:t>Apologetics: “A reasoned defense of the Christian religion”</a:t>
            </a:r>
          </a:p>
          <a:p>
            <a:pPr marL="457200" lvl="1" indent="0">
              <a:buNone/>
            </a:pPr>
            <a:r>
              <a:rPr lang="en-US" dirty="0"/>
              <a:t>			</a:t>
            </a:r>
            <a:r>
              <a:rPr lang="en-US" i="1" u="sng" dirty="0"/>
              <a:t>Classical Apologetics</a:t>
            </a:r>
            <a:r>
              <a:rPr lang="en-US" i="1" dirty="0"/>
              <a:t>, Sproul, Gerstner, and Lindsey</a:t>
            </a:r>
          </a:p>
          <a:p>
            <a:pPr lvl="1"/>
            <a:r>
              <a:rPr lang="en-US" dirty="0"/>
              <a:t>From the Greek verb, </a:t>
            </a:r>
            <a:r>
              <a:rPr lang="en-US" i="1" dirty="0" err="1"/>
              <a:t>apologeomai</a:t>
            </a:r>
            <a:r>
              <a:rPr lang="en-US" i="1" dirty="0"/>
              <a:t>, </a:t>
            </a:r>
            <a:r>
              <a:rPr lang="en-US" dirty="0"/>
              <a:t>and the noun, </a:t>
            </a:r>
            <a:r>
              <a:rPr lang="en-US" i="1" dirty="0"/>
              <a:t>apologia:</a:t>
            </a:r>
          </a:p>
          <a:p>
            <a:pPr marL="914400" lvl="2" indent="0">
              <a:buNone/>
            </a:pPr>
            <a:r>
              <a:rPr lang="en-US" dirty="0"/>
              <a:t>“to defend, to make reply, to give an answer, to legally defend oneself”</a:t>
            </a:r>
          </a:p>
          <a:p>
            <a:pPr lvl="1"/>
            <a:r>
              <a:rPr lang="en-US" dirty="0"/>
              <a:t>How about a new term: </a:t>
            </a:r>
            <a:r>
              <a:rPr lang="en-US" i="1" dirty="0" err="1"/>
              <a:t>apollosetics</a:t>
            </a:r>
            <a:r>
              <a:rPr lang="en-US" i="1" dirty="0"/>
              <a:t>?</a:t>
            </a:r>
          </a:p>
          <a:p>
            <a:pPr lvl="2"/>
            <a:r>
              <a:rPr lang="en-US" dirty="0"/>
              <a:t>Acts 18:24-28</a:t>
            </a:r>
          </a:p>
        </p:txBody>
      </p:sp>
    </p:spTree>
    <p:extLst>
      <p:ext uri="{BB962C8B-B14F-4D97-AF65-F5344CB8AC3E}">
        <p14:creationId xmlns:p14="http://schemas.microsoft.com/office/powerpoint/2010/main" val="290379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552F82-038E-CC68-E598-C34C67973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609" y="0"/>
            <a:ext cx="5090391" cy="67954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8A12EC-EDE3-1D3C-1FCD-5077236D67AB}"/>
              </a:ext>
            </a:extLst>
          </p:cNvPr>
          <p:cNvSpPr txBox="1"/>
          <p:nvPr/>
        </p:nvSpPr>
        <p:spPr>
          <a:xfrm>
            <a:off x="6481869" y="5130356"/>
            <a:ext cx="41214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Le </a:t>
            </a:r>
            <a:r>
              <a:rPr lang="en-US" sz="4400" b="1" dirty="0" err="1"/>
              <a:t>Penseur</a:t>
            </a:r>
            <a:r>
              <a:rPr lang="en-US" sz="4400" b="1" dirty="0"/>
              <a:t> </a:t>
            </a:r>
          </a:p>
          <a:p>
            <a:r>
              <a:rPr lang="en-US" sz="2800" dirty="0"/>
              <a:t>                 by </a:t>
            </a:r>
          </a:p>
          <a:p>
            <a:r>
              <a:rPr lang="en-US" sz="2800" dirty="0"/>
              <a:t>    Auguste Rodin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895D64-AC6A-6969-0600-ADB38E0BEC3A}"/>
              </a:ext>
            </a:extLst>
          </p:cNvPr>
          <p:cNvSpPr txBox="1"/>
          <p:nvPr/>
        </p:nvSpPr>
        <p:spPr>
          <a:xfrm>
            <a:off x="6294783" y="410817"/>
            <a:ext cx="543591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Garamond" panose="02020404030301010803" pitchFamily="18" charset="0"/>
              </a:rPr>
              <a:t>Would you agree that</a:t>
            </a:r>
          </a:p>
          <a:p>
            <a:r>
              <a:rPr lang="en-US" sz="3200" dirty="0">
                <a:latin typeface="Garamond" panose="02020404030301010803" pitchFamily="18" charset="0"/>
              </a:rPr>
              <a:t> defending the faith (apologetics)</a:t>
            </a:r>
          </a:p>
          <a:p>
            <a:r>
              <a:rPr lang="en-US" sz="3200" dirty="0">
                <a:latin typeface="Garamond" panose="02020404030301010803" pitchFamily="18" charset="0"/>
              </a:rPr>
              <a:t> requires thinking?</a:t>
            </a:r>
          </a:p>
        </p:txBody>
      </p:sp>
    </p:spTree>
    <p:extLst>
      <p:ext uri="{BB962C8B-B14F-4D97-AF65-F5344CB8AC3E}">
        <p14:creationId xmlns:p14="http://schemas.microsoft.com/office/powerpoint/2010/main" val="370910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A971-3DE2-6408-C778-29BB6043B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/>
              <a:t>Apologetics I or There Are No Dumb Questions</a:t>
            </a:r>
            <a:endParaRPr lang="en-US" sz="4000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AD5F3-BFFA-31EE-079D-171E891BA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7571"/>
            <a:ext cx="10515600" cy="52510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Why is apologetics part of this study on worldview?</a:t>
            </a:r>
          </a:p>
          <a:p>
            <a:pPr lvl="1"/>
            <a:r>
              <a:rPr lang="en-US" b="1" u="sng" dirty="0"/>
              <a:t>You never know.</a:t>
            </a:r>
          </a:p>
          <a:p>
            <a:pPr lvl="2"/>
            <a:r>
              <a:rPr lang="en-US" dirty="0"/>
              <a:t>You may be in Katy, Texas (or Athens, Greece), and someone may come up to you and say:</a:t>
            </a:r>
          </a:p>
          <a:p>
            <a:pPr marL="1371600" lvl="3" indent="0">
              <a:buNone/>
            </a:pPr>
            <a:r>
              <a:rPr lang="en-US" b="1" baseline="30000" dirty="0"/>
              <a:t> </a:t>
            </a:r>
            <a:r>
              <a:rPr lang="en-US" dirty="0"/>
              <a:t> “What does this babbler wish to say?”</a:t>
            </a:r>
          </a:p>
          <a:p>
            <a:pPr marL="1371600" lvl="3" indent="0">
              <a:buNone/>
            </a:pPr>
            <a:r>
              <a:rPr lang="en-US" dirty="0"/>
              <a:t> “May we know what this new teaching is that you are presenting?</a:t>
            </a:r>
          </a:p>
          <a:p>
            <a:pPr marL="1371600" lvl="3" indent="0">
              <a:buNone/>
            </a:pPr>
            <a:r>
              <a:rPr lang="en-US" dirty="0"/>
              <a:t>	(exerted from Acts 17:18,19)</a:t>
            </a:r>
          </a:p>
          <a:p>
            <a:pPr lvl="2"/>
            <a:r>
              <a:rPr lang="en-US" dirty="0"/>
              <a:t>You may be given an assignment from the Holy Spirit today.</a:t>
            </a:r>
          </a:p>
          <a:p>
            <a:pPr marL="1371600" lvl="3" indent="0">
              <a:buNone/>
            </a:pPr>
            <a:r>
              <a:rPr lang="en-US" dirty="0"/>
              <a:t>“Now an angel of the Lord said to Philip, “Rise and go toward the south</a:t>
            </a:r>
            <a:r>
              <a:rPr lang="en-US" baseline="30000" dirty="0"/>
              <a:t>[</a:t>
            </a:r>
            <a:r>
              <a:rPr lang="en-US" baseline="30000" dirty="0">
                <a:hlinkClick r:id="rId2" tooltip="See footnote a"/>
              </a:rPr>
              <a:t>a</a:t>
            </a:r>
            <a:r>
              <a:rPr lang="en-US" baseline="30000" dirty="0"/>
              <a:t>]</a:t>
            </a:r>
            <a:r>
              <a:rPr lang="en-US" dirty="0"/>
              <a:t> to the road that goes down from Jerusalem to Gaza.” This is a desert place. </a:t>
            </a:r>
            <a:r>
              <a:rPr lang="en-US" b="1" baseline="30000" dirty="0"/>
              <a:t>27 </a:t>
            </a:r>
            <a:r>
              <a:rPr lang="en-US" dirty="0"/>
              <a:t>And he rose and went. And there was an Ethiopian, a eunuch…”</a:t>
            </a:r>
          </a:p>
          <a:p>
            <a:pPr marL="1371600" lvl="3" indent="0">
              <a:buNone/>
            </a:pPr>
            <a:r>
              <a:rPr lang="en-US" dirty="0"/>
              <a:t>		(Acts 8:26, 27)		</a:t>
            </a:r>
          </a:p>
        </p:txBody>
      </p:sp>
    </p:spTree>
    <p:extLst>
      <p:ext uri="{BB962C8B-B14F-4D97-AF65-F5344CB8AC3E}">
        <p14:creationId xmlns:p14="http://schemas.microsoft.com/office/powerpoint/2010/main" val="280787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D3986-B422-5020-799D-7A15841D7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Apologetics I or There Are No Dumb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F7AE3-08E7-553E-954F-DE16BA436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4093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Why is apologetics part of this study on worldview? (cont.)</a:t>
            </a:r>
          </a:p>
          <a:p>
            <a:pPr lvl="1"/>
            <a:r>
              <a:rPr lang="en-US" b="1" u="sng" dirty="0"/>
              <a:t>You should know </a:t>
            </a:r>
          </a:p>
          <a:p>
            <a:pPr marL="914400" lvl="2" indent="0">
              <a:buNone/>
            </a:pPr>
            <a:r>
              <a:rPr lang="en-US" dirty="0"/>
              <a:t>	and prepare.</a:t>
            </a:r>
          </a:p>
          <a:p>
            <a:pPr lvl="2"/>
            <a:r>
              <a:rPr lang="en-US" dirty="0"/>
              <a:t>Romans 10:1</a:t>
            </a:r>
          </a:p>
          <a:p>
            <a:pPr lvl="3"/>
            <a:r>
              <a:rPr lang="en-US" dirty="0"/>
              <a:t>“Brothers,</a:t>
            </a:r>
            <a:r>
              <a:rPr lang="en-US" baseline="30000" dirty="0"/>
              <a:t> </a:t>
            </a:r>
            <a:r>
              <a:rPr lang="en-US" dirty="0"/>
              <a:t>my heart's desire and prayer to God for them is that they may be 	  	  saved.” </a:t>
            </a:r>
          </a:p>
          <a:p>
            <a:pPr lvl="3"/>
            <a:r>
              <a:rPr lang="en-US" dirty="0"/>
              <a:t>This should be our attitude as well Paul’s.</a:t>
            </a:r>
          </a:p>
          <a:p>
            <a:pPr lvl="2"/>
            <a:r>
              <a:rPr lang="en-US" dirty="0"/>
              <a:t>I Peter 3:13-17</a:t>
            </a:r>
          </a:p>
          <a:p>
            <a:pPr lvl="3"/>
            <a:r>
              <a:rPr lang="en-US" dirty="0"/>
              <a:t>We usually emphasize v. 15 and appropriately so, but…</a:t>
            </a:r>
          </a:p>
          <a:p>
            <a:pPr marL="1371600" lvl="3" indent="0">
              <a:buNone/>
            </a:pPr>
            <a:r>
              <a:rPr lang="en-US" dirty="0"/>
              <a:t>	 in this context, we may have to “make a defense” in an adversarial setting.</a:t>
            </a:r>
          </a:p>
          <a:p>
            <a:pPr lvl="4"/>
            <a:r>
              <a:rPr lang="en-US" dirty="0"/>
              <a:t>Note the implied, imposed engagement.</a:t>
            </a:r>
          </a:p>
          <a:p>
            <a:pPr lvl="4"/>
            <a:r>
              <a:rPr lang="en-US" i="1" dirty="0"/>
              <a:t>Defense = apologia </a:t>
            </a:r>
            <a:r>
              <a:rPr lang="en-US" dirty="0"/>
              <a:t>(“to defend, to make reply, to give an answer, to legally defend oneself”)</a:t>
            </a:r>
          </a:p>
          <a:p>
            <a:pPr lvl="3"/>
            <a:r>
              <a:rPr lang="en-US" dirty="0"/>
              <a:t>Our situation does not control us; we control it.</a:t>
            </a:r>
          </a:p>
          <a:p>
            <a:pPr lvl="3"/>
            <a:r>
              <a:rPr lang="en-US" dirty="0"/>
              <a:t>What are we defending?</a:t>
            </a:r>
          </a:p>
          <a:p>
            <a:pPr lvl="4"/>
            <a:r>
              <a:rPr lang="en-US" dirty="0"/>
              <a:t>“the hope that is in you”</a:t>
            </a:r>
          </a:p>
          <a:p>
            <a:pPr lvl="4"/>
            <a:r>
              <a:rPr lang="en-US" dirty="0"/>
              <a:t>Hope cannot be argued, but it can be offered. </a:t>
            </a:r>
          </a:p>
          <a:p>
            <a:pPr lvl="3"/>
            <a:r>
              <a:rPr lang="en-US" dirty="0"/>
              <a:t>We’re </a:t>
            </a:r>
            <a:r>
              <a:rPr lang="en-US" u="sng" dirty="0"/>
              <a:t>P</a:t>
            </a:r>
            <a:r>
              <a:rPr lang="en-US" dirty="0"/>
              <a:t>repared; we </a:t>
            </a:r>
            <a:r>
              <a:rPr lang="en-US" u="sng" dirty="0"/>
              <a:t>E</a:t>
            </a:r>
            <a:r>
              <a:rPr lang="en-US" dirty="0"/>
              <a:t>ngage; we </a:t>
            </a:r>
            <a:r>
              <a:rPr lang="en-US" u="sng" dirty="0"/>
              <a:t>E</a:t>
            </a:r>
            <a:r>
              <a:rPr lang="en-US" dirty="0"/>
              <a:t>mpathize; we </a:t>
            </a:r>
            <a:r>
              <a:rPr lang="en-US" u="sng" dirty="0"/>
              <a:t>R</a:t>
            </a:r>
            <a:r>
              <a:rPr lang="en-US" dirty="0"/>
              <a:t>espect (PEER)</a:t>
            </a:r>
          </a:p>
          <a:p>
            <a:pPr lvl="2"/>
            <a:endParaRPr lang="en-US" dirty="0"/>
          </a:p>
          <a:p>
            <a:pPr lvl="3"/>
            <a:endParaRPr lang="en-US" dirty="0"/>
          </a:p>
          <a:p>
            <a:pPr lvl="3"/>
            <a:endParaRPr lang="en-US" dirty="0"/>
          </a:p>
          <a:p>
            <a:pPr lvl="3"/>
            <a:endParaRPr lang="en-US" dirty="0"/>
          </a:p>
          <a:p>
            <a:pPr lvl="3"/>
            <a:endParaRPr lang="en-US" dirty="0"/>
          </a:p>
          <a:p>
            <a:pPr lvl="3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939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A971-3DE2-6408-C778-29BB6043B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Apologetics I or There Are No Dumb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AD5F3-BFFA-31EE-079D-171E891BA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Why is apologetics part of this study on worldview? (cont.)</a:t>
            </a:r>
          </a:p>
          <a:p>
            <a:pPr lvl="1"/>
            <a:r>
              <a:rPr lang="en-US" dirty="0"/>
              <a:t>Exodus 4:10-12</a:t>
            </a:r>
          </a:p>
          <a:p>
            <a:pPr lvl="2"/>
            <a:r>
              <a:rPr lang="en-US" dirty="0"/>
              <a:t>Do you see something of yourself in Moses?</a:t>
            </a:r>
          </a:p>
          <a:p>
            <a:pPr lvl="2"/>
            <a:r>
              <a:rPr lang="en-US" dirty="0"/>
              <a:t>All the head knowledge of theology has limited value if not combined with faith and obedience.</a:t>
            </a:r>
          </a:p>
          <a:p>
            <a:pPr lvl="2"/>
            <a:r>
              <a:rPr lang="en-US" dirty="0"/>
              <a:t>What defect would you hide behind?</a:t>
            </a:r>
          </a:p>
          <a:p>
            <a:pPr lvl="2"/>
            <a:r>
              <a:rPr lang="en-US" dirty="0"/>
              <a:t>If we see the world as God sees it, we will want to speak of Him and for Him.</a:t>
            </a:r>
          </a:p>
          <a:p>
            <a:pPr lvl="2"/>
            <a:r>
              <a:rPr lang="en-US" dirty="0"/>
              <a:t>Do you see a promise here?</a:t>
            </a:r>
          </a:p>
          <a:p>
            <a:pPr lvl="3"/>
            <a:r>
              <a:rPr lang="en-US" b="1" baseline="30000" dirty="0"/>
              <a:t>“ </a:t>
            </a:r>
            <a:r>
              <a:rPr lang="en-US" dirty="0"/>
              <a:t>Now therefore go, and I will be with your mouth and teach you what you shall speak.”</a:t>
            </a:r>
          </a:p>
          <a:p>
            <a:pPr lvl="3"/>
            <a:r>
              <a:rPr lang="en-US" dirty="0"/>
              <a:t>This should be an overarching principle of apologetics.</a:t>
            </a:r>
          </a:p>
        </p:txBody>
      </p:sp>
    </p:spTree>
    <p:extLst>
      <p:ext uri="{BB962C8B-B14F-4D97-AF65-F5344CB8AC3E}">
        <p14:creationId xmlns:p14="http://schemas.microsoft.com/office/powerpoint/2010/main" val="149757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F42DC-F1B1-296A-998F-400963E3A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Apologetics I or There Are No Dumb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A86F5-B81F-839F-D788-93D5EA050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Why is apologetics part of this study on worldview? (cont.)</a:t>
            </a:r>
          </a:p>
          <a:p>
            <a:pPr lvl="1"/>
            <a:r>
              <a:rPr lang="en-US" dirty="0"/>
              <a:t>Isaiah 1:18</a:t>
            </a:r>
          </a:p>
          <a:p>
            <a:pPr lvl="2"/>
            <a:r>
              <a:rPr lang="en-US" dirty="0"/>
              <a:t>What a personal relationship!</a:t>
            </a:r>
          </a:p>
          <a:p>
            <a:pPr lvl="2"/>
            <a:r>
              <a:rPr lang="en-US" dirty="0"/>
              <a:t>An invitation-command.</a:t>
            </a:r>
          </a:p>
          <a:p>
            <a:pPr lvl="2"/>
            <a:r>
              <a:rPr lang="en-US" dirty="0"/>
              <a:t>What are we to reason with God about?</a:t>
            </a:r>
          </a:p>
          <a:p>
            <a:pPr lvl="3"/>
            <a:r>
              <a:rPr lang="en-US" dirty="0"/>
              <a:t>Or, what are we not to reason with God about?</a:t>
            </a:r>
          </a:p>
          <a:p>
            <a:pPr lvl="2"/>
            <a:r>
              <a:rPr lang="en-US" dirty="0"/>
              <a:t>A prerequisite for making a defense?</a:t>
            </a:r>
          </a:p>
          <a:p>
            <a:pPr lvl="2"/>
            <a:r>
              <a:rPr lang="en-US" dirty="0"/>
              <a:t>Ken Medema </a:t>
            </a:r>
          </a:p>
          <a:p>
            <a:pPr lvl="2"/>
            <a:endParaRPr lang="en-US" dirty="0"/>
          </a:p>
        </p:txBody>
      </p:sp>
      <p:pic>
        <p:nvPicPr>
          <p:cNvPr id="4" name="05 - Ken Medema - Come let us Reason.mp3">
            <a:hlinkClick r:id="" action="ppaction://media"/>
            <a:extLst>
              <a:ext uri="{FF2B5EF4-FFF2-40B4-BE49-F238E27FC236}">
                <a16:creationId xmlns:a16="http://schemas.microsoft.com/office/drawing/2014/main" id="{F2D14E74-DAA8-C995-9FB3-64990C68E8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90997" y="5207985"/>
            <a:ext cx="812800" cy="812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0D0670-24D5-A0BA-01C0-68007D23E626}"/>
              </a:ext>
            </a:extLst>
          </p:cNvPr>
          <p:cNvSpPr txBox="1"/>
          <p:nvPr/>
        </p:nvSpPr>
        <p:spPr>
          <a:xfrm>
            <a:off x="397565" y="5711687"/>
            <a:ext cx="62228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Steve stated</a:t>
            </a:r>
            <a:r>
              <a:rPr lang="en-US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“…now of Music.</a:t>
            </a:r>
          </a:p>
          <a:p>
            <a:r>
              <a:rPr lang="en-US" dirty="0">
                <a:solidFill>
                  <a:srgbClr val="000000"/>
                </a:solidFill>
              </a:rPr>
              <a:t>  It inherently has the power to move the affections.</a:t>
            </a:r>
          </a:p>
          <a:p>
            <a:r>
              <a:rPr lang="en-US" dirty="0">
                <a:solidFill>
                  <a:srgbClr val="000000"/>
                </a:solidFill>
              </a:rPr>
              <a:t>  The emotions are a necessary component of sanctification.”</a:t>
            </a:r>
          </a:p>
        </p:txBody>
      </p:sp>
    </p:spTree>
    <p:extLst>
      <p:ext uri="{BB962C8B-B14F-4D97-AF65-F5344CB8AC3E}">
        <p14:creationId xmlns:p14="http://schemas.microsoft.com/office/powerpoint/2010/main" val="33552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B1822-E16D-C0EB-05FA-A7E9AA3D5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Apologetics I or There Are No Dumb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01C20-BAED-7F45-115C-DDB425D1A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is apologetics part of this study on worldview? (cont.)</a:t>
            </a:r>
          </a:p>
          <a:p>
            <a:pPr lvl="1"/>
            <a:r>
              <a:rPr lang="en-US" dirty="0"/>
              <a:t>II Corinthians 10:4, 5</a:t>
            </a:r>
          </a:p>
          <a:p>
            <a:pPr lvl="2"/>
            <a:r>
              <a:rPr lang="en-US" dirty="0"/>
              <a:t>No passivity here</a:t>
            </a:r>
          </a:p>
          <a:p>
            <a:pPr lvl="2"/>
            <a:r>
              <a:rPr lang="en-US" dirty="0"/>
              <a:t>To do v. 5, we should know some “arguments” and “lofty opinions.”</a:t>
            </a:r>
          </a:p>
          <a:p>
            <a:pPr lvl="2"/>
            <a:r>
              <a:rPr lang="en-US" dirty="0"/>
              <a:t>Whose thought are we to take captive?</a:t>
            </a:r>
          </a:p>
          <a:p>
            <a:pPr lvl="3"/>
            <a:r>
              <a:rPr lang="en-US" dirty="0"/>
              <a:t>Probably ours first and then, theirs.</a:t>
            </a:r>
          </a:p>
          <a:p>
            <a:pPr lvl="1"/>
            <a:r>
              <a:rPr lang="en-US" dirty="0"/>
              <a:t>Philippians 1:15-18</a:t>
            </a:r>
          </a:p>
          <a:p>
            <a:pPr lvl="2"/>
            <a:r>
              <a:rPr lang="en-US" dirty="0"/>
              <a:t>V. 16 shows Paul understood apologetics.</a:t>
            </a:r>
          </a:p>
          <a:p>
            <a:pPr lvl="2"/>
            <a:r>
              <a:rPr lang="en-US" dirty="0"/>
              <a:t>It was part of who he was and</a:t>
            </a:r>
          </a:p>
          <a:p>
            <a:pPr marL="1371600" lvl="3" indent="0">
              <a:buNone/>
            </a:pPr>
            <a:r>
              <a:rPr lang="en-US" dirty="0"/>
              <a:t>it should be part of us.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688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A971-3DE2-6408-C778-29BB6043B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Apologetics I or There Are No Dumb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AD5F3-BFFA-31EE-079D-171E891BA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23369"/>
          </a:xfrm>
        </p:spPr>
        <p:txBody>
          <a:bodyPr/>
          <a:lstStyle/>
          <a:p>
            <a:r>
              <a:rPr lang="en-US" dirty="0"/>
              <a:t>Why is apologetics part of this study on worldview? (cont.)</a:t>
            </a:r>
          </a:p>
          <a:p>
            <a:pPr lvl="1"/>
            <a:r>
              <a:rPr lang="en-US" dirty="0"/>
              <a:t>Jude 3</a:t>
            </a:r>
          </a:p>
          <a:p>
            <a:pPr lvl="2"/>
            <a:r>
              <a:rPr lang="en-US" dirty="0"/>
              <a:t>Do we have the same responsibility?</a:t>
            </a:r>
          </a:p>
          <a:p>
            <a:pPr lvl="2"/>
            <a:r>
              <a:rPr lang="en-US" dirty="0"/>
              <a:t>There is a season for learning and teaching, and there is a season to “contend for the faith.”</a:t>
            </a:r>
          </a:p>
          <a:p>
            <a:pPr lvl="2"/>
            <a:r>
              <a:rPr lang="en-US" dirty="0"/>
              <a:t>What does “faith that was once for all delivered to the saints” mean?</a:t>
            </a:r>
          </a:p>
          <a:p>
            <a:pPr lvl="3"/>
            <a:r>
              <a:rPr lang="en-US" dirty="0"/>
              <a:t>Our faith is no different that Jude’s or Paul’s.</a:t>
            </a:r>
          </a:p>
          <a:p>
            <a:pPr lvl="3"/>
            <a:r>
              <a:rPr lang="en-US" dirty="0"/>
              <a:t>We stand on broad and strong shoulders.</a:t>
            </a:r>
          </a:p>
          <a:p>
            <a:pPr lvl="1"/>
            <a:r>
              <a:rPr lang="en-US" dirty="0"/>
              <a:t>Titus 1:9</a:t>
            </a:r>
          </a:p>
          <a:p>
            <a:pPr lvl="2"/>
            <a:r>
              <a:rPr lang="en-US" dirty="0"/>
              <a:t>Knowing sound doctrine comes before being able to rebuke.</a:t>
            </a:r>
          </a:p>
          <a:p>
            <a:pPr lvl="2"/>
            <a:r>
              <a:rPr lang="en-US" dirty="0"/>
              <a:t>This is required of an elder; it may be required of any believer.</a:t>
            </a:r>
          </a:p>
        </p:txBody>
      </p:sp>
    </p:spTree>
    <p:extLst>
      <p:ext uri="{BB962C8B-B14F-4D97-AF65-F5344CB8AC3E}">
        <p14:creationId xmlns:p14="http://schemas.microsoft.com/office/powerpoint/2010/main" val="69060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4324A-4539-A614-45BB-359436F64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Apologetics I or There Are No Dumb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5CB7F-7907-AD16-22F3-9CF8A7EE5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1234"/>
            <a:ext cx="10515600" cy="542676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Why is apologetics part of this study on worldview? (cont.)</a:t>
            </a:r>
          </a:p>
          <a:p>
            <a:pPr lvl="1"/>
            <a:r>
              <a:rPr lang="en-US" dirty="0"/>
              <a:t>II Corinthians 5:20</a:t>
            </a:r>
          </a:p>
          <a:p>
            <a:pPr lvl="2"/>
            <a:r>
              <a:rPr lang="en-US" dirty="0"/>
              <a:t>Does it occur to you that God is taking a risk here?</a:t>
            </a:r>
          </a:p>
          <a:p>
            <a:pPr lvl="2"/>
            <a:r>
              <a:rPr lang="en-US" dirty="0"/>
              <a:t>The Spirit, through Paul, must be speaking of someone else besides us!</a:t>
            </a:r>
          </a:p>
          <a:p>
            <a:pPr lvl="2"/>
            <a:r>
              <a:rPr lang="en-US" dirty="0"/>
              <a:t>Our “apologia” has a glorious purpose of helping others be “reconciled to God.”</a:t>
            </a:r>
          </a:p>
          <a:p>
            <a:pPr lvl="1"/>
            <a:r>
              <a:rPr lang="en-US" dirty="0"/>
              <a:t>I Peter 1:13</a:t>
            </a:r>
          </a:p>
          <a:p>
            <a:pPr lvl="2"/>
            <a:r>
              <a:rPr lang="en-US" dirty="0"/>
              <a:t>This verse may not seem like a verse on apologetics.</a:t>
            </a:r>
          </a:p>
          <a:p>
            <a:pPr lvl="2"/>
            <a:r>
              <a:rPr lang="en-US" dirty="0"/>
              <a:t>What might “preparing your minds” mean?</a:t>
            </a:r>
          </a:p>
          <a:p>
            <a:pPr lvl="3"/>
            <a:r>
              <a:rPr lang="en-US" dirty="0"/>
              <a:t>Learning, training, practicing?</a:t>
            </a:r>
          </a:p>
          <a:p>
            <a:pPr lvl="2"/>
            <a:r>
              <a:rPr lang="en-US" dirty="0"/>
              <a:t>What does “sober-minded” mean?</a:t>
            </a:r>
          </a:p>
          <a:p>
            <a:pPr lvl="3"/>
            <a:r>
              <a:rPr lang="en-US" dirty="0"/>
              <a:t>Wisdom?</a:t>
            </a:r>
          </a:p>
          <a:p>
            <a:pPr lvl="2"/>
            <a:r>
              <a:rPr lang="en-US" dirty="0"/>
              <a:t>Our position in and our work for the kingdom begin and end with…</a:t>
            </a:r>
          </a:p>
          <a:p>
            <a:pPr marL="1371600" lvl="3" indent="0">
              <a:buNone/>
            </a:pPr>
            <a:r>
              <a:rPr lang="en-US" dirty="0"/>
              <a:t>grace</a:t>
            </a:r>
          </a:p>
          <a:p>
            <a:pPr lvl="4"/>
            <a:r>
              <a:rPr lang="en-US" dirty="0"/>
              <a:t>Being “sober-minded” cannot precede this truth.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8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17862-B9F3-76A9-B295-A576D5550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Apologetics I or There Are No Dumb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34A29-0ED5-DFA0-00B7-E958771C4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In apologetics, there are no dumb questions or</a:t>
            </a:r>
          </a:p>
          <a:p>
            <a:pPr marL="457200" lvl="1" indent="0">
              <a:buNone/>
            </a:pPr>
            <a:r>
              <a:rPr lang="en-US" sz="3200" dirty="0"/>
              <a:t>at least, you should not say: “That’s a dumb question.”</a:t>
            </a:r>
          </a:p>
          <a:p>
            <a:endParaRPr lang="en-US" sz="3600" dirty="0"/>
          </a:p>
          <a:p>
            <a:r>
              <a:rPr lang="en-US" sz="3200" dirty="0"/>
              <a:t>Next week</a:t>
            </a:r>
          </a:p>
          <a:p>
            <a:pPr lvl="1"/>
            <a:r>
              <a:rPr lang="en-US" sz="2800" dirty="0"/>
              <a:t>We will look at specific questions.</a:t>
            </a:r>
          </a:p>
          <a:p>
            <a:pPr marL="457200" lvl="1" indent="0">
              <a:buNone/>
            </a:pPr>
            <a:r>
              <a:rPr lang="en-US" sz="2800" dirty="0"/>
              <a:t>	based on our epistemology:</a:t>
            </a:r>
          </a:p>
          <a:p>
            <a:pPr marL="914400" lvl="2" indent="0">
              <a:buNone/>
            </a:pPr>
            <a:r>
              <a:rPr lang="en-US" dirty="0"/>
              <a:t>	“the theory of knowledge, especially with regard to its methods, 	validity, and scope. Epistemology is the investigation of what 	distinguishes justified belief from opinion”</a:t>
            </a:r>
            <a:endParaRPr lang="en-US" sz="2800" dirty="0"/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06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HADED LIGHT BLUE GARAMOND" id="{55B9C161-59EB-3A47-B40F-9EDF2AB2C186}" vid="{57954E90-DD40-0543-A98C-68B094AF607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</TotalTime>
  <Words>1357</Words>
  <Application>Microsoft Macintosh PowerPoint</Application>
  <PresentationFormat>Widescreen</PresentationFormat>
  <Paragraphs>157</Paragraphs>
  <Slides>14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</vt:lpstr>
      <vt:lpstr>Garamond</vt:lpstr>
      <vt:lpstr>Helvetica Neue</vt:lpstr>
      <vt:lpstr>Office Theme</vt:lpstr>
      <vt:lpstr>A Christian Worldview</vt:lpstr>
      <vt:lpstr>Outline</vt:lpstr>
      <vt:lpstr>PowerPoint Presentation</vt:lpstr>
      <vt:lpstr>Review</vt:lpstr>
      <vt:lpstr>What Am I Doing Here? Apologetics I or There Are No Dumb Questions</vt:lpstr>
      <vt:lpstr>PowerPoint Presentation</vt:lpstr>
      <vt:lpstr>Apologetics I or There Are No Dumb Questions</vt:lpstr>
      <vt:lpstr>Apologetics I or There Are No Dumb Questions</vt:lpstr>
      <vt:lpstr>Apologetics I or There Are No Dumb Questions</vt:lpstr>
      <vt:lpstr>Apologetics I or There Are No Dumb Questions</vt:lpstr>
      <vt:lpstr>Apologetics I or There Are No Dumb Questions</vt:lpstr>
      <vt:lpstr>Apologetics I or There Are No Dumb Questions</vt:lpstr>
      <vt:lpstr>Apologetics I or There Are No Dumb Questions</vt:lpstr>
      <vt:lpstr>Apologetics I or There Are No Dumb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Morris</dc:creator>
  <cp:lastModifiedBy>David Morris</cp:lastModifiedBy>
  <cp:revision>1</cp:revision>
  <dcterms:created xsi:type="dcterms:W3CDTF">2025-05-21T15:24:36Z</dcterms:created>
  <dcterms:modified xsi:type="dcterms:W3CDTF">2025-07-27T11:17:46Z</dcterms:modified>
</cp:coreProperties>
</file>