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65" r:id="rId3"/>
    <p:sldId id="262" r:id="rId4"/>
    <p:sldId id="269" r:id="rId5"/>
    <p:sldId id="266" r:id="rId6"/>
    <p:sldId id="267" r:id="rId7"/>
    <p:sldId id="272" r:id="rId8"/>
    <p:sldId id="273" r:id="rId9"/>
    <p:sldId id="270" r:id="rId10"/>
    <p:sldId id="268" r:id="rId11"/>
    <p:sldId id="271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382111-4C12-4946-81A6-AF292B929F9B}" v="349" dt="2025-08-10T21:07:14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77"/>
    <p:restoredTop sz="94703"/>
  </p:normalViewPr>
  <p:slideViewPr>
    <p:cSldViewPr snapToGrid="0">
      <p:cViewPr varScale="1">
        <p:scale>
          <a:sx n="104" d="100"/>
          <a:sy n="104" d="100"/>
        </p:scale>
        <p:origin x="22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E5382111-4C12-4946-81A6-AF292B929F9B}"/>
    <pc:docChg chg="custSel addSld delSld modSld">
      <pc:chgData name="David Morris" userId="498c339d2677f1f2" providerId="LiveId" clId="{E5382111-4C12-4946-81A6-AF292B929F9B}" dt="2025-08-10T21:07:14.123" v="4421" actId="20577"/>
      <pc:docMkLst>
        <pc:docMk/>
      </pc:docMkLst>
      <pc:sldChg chg="del">
        <pc:chgData name="David Morris" userId="498c339d2677f1f2" providerId="LiveId" clId="{E5382111-4C12-4946-81A6-AF292B929F9B}" dt="2025-08-08T21:33:16.672" v="4060" actId="2696"/>
        <pc:sldMkLst>
          <pc:docMk/>
          <pc:sldMk cId="690609911" sldId="257"/>
        </pc:sldMkLst>
      </pc:sldChg>
      <pc:sldChg chg="modSp del mod">
        <pc:chgData name="David Morris" userId="498c339d2677f1f2" providerId="LiveId" clId="{E5382111-4C12-4946-81A6-AF292B929F9B}" dt="2025-08-08T21:33:10.897" v="4059" actId="2696"/>
        <pc:sldMkLst>
          <pc:docMk/>
          <pc:sldMk cId="2807878145" sldId="259"/>
        </pc:sldMkLst>
      </pc:sldChg>
      <pc:sldChg chg="add">
        <pc:chgData name="David Morris" userId="498c339d2677f1f2" providerId="LiveId" clId="{E5382111-4C12-4946-81A6-AF292B929F9B}" dt="2025-08-06T15:02:08.676" v="3"/>
        <pc:sldMkLst>
          <pc:docMk/>
          <pc:sldMk cId="1474528942" sldId="262"/>
        </pc:sldMkLst>
      </pc:sldChg>
      <pc:sldChg chg="modSp add">
        <pc:chgData name="David Morris" userId="498c339d2677f1f2" providerId="LiveId" clId="{E5382111-4C12-4946-81A6-AF292B929F9B}" dt="2025-08-06T15:02:30.445" v="5" actId="207"/>
        <pc:sldMkLst>
          <pc:docMk/>
          <pc:sldMk cId="1390514760" sldId="265"/>
        </pc:sldMkLst>
        <pc:spChg chg="mod">
          <ac:chgData name="David Morris" userId="498c339d2677f1f2" providerId="LiveId" clId="{E5382111-4C12-4946-81A6-AF292B929F9B}" dt="2025-08-06T15:02:30.445" v="5" actId="207"/>
          <ac:spMkLst>
            <pc:docMk/>
            <pc:sldMk cId="1390514760" sldId="265"/>
            <ac:spMk id="6" creationId="{4E201977-260C-312E-A7E3-FC50D3C95C2C}"/>
          </ac:spMkLst>
        </pc:spChg>
      </pc:sldChg>
      <pc:sldChg chg="new del">
        <pc:chgData name="David Morris" userId="498c339d2677f1f2" providerId="LiveId" clId="{E5382111-4C12-4946-81A6-AF292B929F9B}" dt="2025-08-06T15:03:21.038" v="7" actId="2696"/>
        <pc:sldMkLst>
          <pc:docMk/>
          <pc:sldMk cId="733682238" sldId="266"/>
        </pc:sldMkLst>
      </pc:sldChg>
      <pc:sldChg chg="modSp new mod modAnim">
        <pc:chgData name="David Morris" userId="498c339d2677f1f2" providerId="LiveId" clId="{E5382111-4C12-4946-81A6-AF292B929F9B}" dt="2025-08-10T11:52:46.795" v="4350" actId="115"/>
        <pc:sldMkLst>
          <pc:docMk/>
          <pc:sldMk cId="2754301824" sldId="266"/>
        </pc:sldMkLst>
        <pc:spChg chg="mod">
          <ac:chgData name="David Morris" userId="498c339d2677f1f2" providerId="LiveId" clId="{E5382111-4C12-4946-81A6-AF292B929F9B}" dt="2025-08-06T15:03:47.054" v="41" actId="20577"/>
          <ac:spMkLst>
            <pc:docMk/>
            <pc:sldMk cId="2754301824" sldId="266"/>
            <ac:spMk id="2" creationId="{797E437C-BD31-AE9C-7512-12C2EB191236}"/>
          </ac:spMkLst>
        </pc:spChg>
        <pc:spChg chg="mod">
          <ac:chgData name="David Morris" userId="498c339d2677f1f2" providerId="LiveId" clId="{E5382111-4C12-4946-81A6-AF292B929F9B}" dt="2025-08-10T11:52:46.795" v="4350" actId="115"/>
          <ac:spMkLst>
            <pc:docMk/>
            <pc:sldMk cId="2754301824" sldId="266"/>
            <ac:spMk id="3" creationId="{946C56F2-31A1-9C6B-60D5-C13A4AAA437A}"/>
          </ac:spMkLst>
        </pc:spChg>
      </pc:sldChg>
      <pc:sldChg chg="modSp new mod modAnim modNotesTx">
        <pc:chgData name="David Morris" userId="498c339d2677f1f2" providerId="LiveId" clId="{E5382111-4C12-4946-81A6-AF292B929F9B}" dt="2025-08-10T11:53:58.245" v="4352" actId="20577"/>
        <pc:sldMkLst>
          <pc:docMk/>
          <pc:sldMk cId="1909806495" sldId="267"/>
        </pc:sldMkLst>
        <pc:spChg chg="mod">
          <ac:chgData name="David Morris" userId="498c339d2677f1f2" providerId="LiveId" clId="{E5382111-4C12-4946-81A6-AF292B929F9B}" dt="2025-08-06T20:32:13.937" v="982"/>
          <ac:spMkLst>
            <pc:docMk/>
            <pc:sldMk cId="1909806495" sldId="267"/>
            <ac:spMk id="2" creationId="{4825F7FB-3BE6-AF3A-6D38-B51DFDDF3284}"/>
          </ac:spMkLst>
        </pc:spChg>
        <pc:spChg chg="mod">
          <ac:chgData name="David Morris" userId="498c339d2677f1f2" providerId="LiveId" clId="{E5382111-4C12-4946-81A6-AF292B929F9B}" dt="2025-08-10T11:53:58.245" v="4352" actId="20577"/>
          <ac:spMkLst>
            <pc:docMk/>
            <pc:sldMk cId="1909806495" sldId="267"/>
            <ac:spMk id="3" creationId="{7A0BDEC5-8320-51F0-5F91-D3D50F690E39}"/>
          </ac:spMkLst>
        </pc:spChg>
      </pc:sldChg>
      <pc:sldChg chg="modSp new mod modAnim">
        <pc:chgData name="David Morris" userId="498c339d2677f1f2" providerId="LiveId" clId="{E5382111-4C12-4946-81A6-AF292B929F9B}" dt="2025-08-10T12:02:10.229" v="4417" actId="20577"/>
        <pc:sldMkLst>
          <pc:docMk/>
          <pc:sldMk cId="3617135470" sldId="268"/>
        </pc:sldMkLst>
        <pc:spChg chg="mod">
          <ac:chgData name="David Morris" userId="498c339d2677f1f2" providerId="LiveId" clId="{E5382111-4C12-4946-81A6-AF292B929F9B}" dt="2025-08-06T22:03:52.883" v="1292"/>
          <ac:spMkLst>
            <pc:docMk/>
            <pc:sldMk cId="3617135470" sldId="268"/>
            <ac:spMk id="2" creationId="{8BCFE5D6-C3D3-A5CF-B127-672A005CC200}"/>
          </ac:spMkLst>
        </pc:spChg>
        <pc:spChg chg="mod">
          <ac:chgData name="David Morris" userId="498c339d2677f1f2" providerId="LiveId" clId="{E5382111-4C12-4946-81A6-AF292B929F9B}" dt="2025-08-10T12:02:10.229" v="4417" actId="20577"/>
          <ac:spMkLst>
            <pc:docMk/>
            <pc:sldMk cId="3617135470" sldId="268"/>
            <ac:spMk id="3" creationId="{7A53F290-B25A-2966-0EEC-DEEC163A5D7E}"/>
          </ac:spMkLst>
        </pc:spChg>
      </pc:sldChg>
      <pc:sldChg chg="modSp new mod modAnim">
        <pc:chgData name="David Morris" userId="498c339d2677f1f2" providerId="LiveId" clId="{E5382111-4C12-4946-81A6-AF292B929F9B}" dt="2025-08-09T15:36:55.803" v="4090"/>
        <pc:sldMkLst>
          <pc:docMk/>
          <pc:sldMk cId="3281349821" sldId="269"/>
        </pc:sldMkLst>
        <pc:spChg chg="mod">
          <ac:chgData name="David Morris" userId="498c339d2677f1f2" providerId="LiveId" clId="{E5382111-4C12-4946-81A6-AF292B929F9B}" dt="2025-08-07T20:56:09.609" v="1328" actId="20577"/>
          <ac:spMkLst>
            <pc:docMk/>
            <pc:sldMk cId="3281349821" sldId="269"/>
            <ac:spMk id="2" creationId="{A06457BB-7B0C-4F0F-F5E1-D54E8DADE72E}"/>
          </ac:spMkLst>
        </pc:spChg>
        <pc:spChg chg="mod">
          <ac:chgData name="David Morris" userId="498c339d2677f1f2" providerId="LiveId" clId="{E5382111-4C12-4946-81A6-AF292B929F9B}" dt="2025-08-08T14:09:45.100" v="2170" actId="20577"/>
          <ac:spMkLst>
            <pc:docMk/>
            <pc:sldMk cId="3281349821" sldId="269"/>
            <ac:spMk id="3" creationId="{A3F50133-89DB-FC8E-810E-D72A75A9BC2A}"/>
          </ac:spMkLst>
        </pc:spChg>
      </pc:sldChg>
      <pc:sldChg chg="modSp new mod modAnim">
        <pc:chgData name="David Morris" userId="498c339d2677f1f2" providerId="LiveId" clId="{E5382111-4C12-4946-81A6-AF292B929F9B}" dt="2025-08-10T12:01:11.577" v="4416" actId="20577"/>
        <pc:sldMkLst>
          <pc:docMk/>
          <pc:sldMk cId="664649236" sldId="270"/>
        </pc:sldMkLst>
        <pc:spChg chg="mod">
          <ac:chgData name="David Morris" userId="498c339d2677f1f2" providerId="LiveId" clId="{E5382111-4C12-4946-81A6-AF292B929F9B}" dt="2025-08-07T21:12:22.995" v="2133"/>
          <ac:spMkLst>
            <pc:docMk/>
            <pc:sldMk cId="664649236" sldId="270"/>
            <ac:spMk id="2" creationId="{23E7052F-6FC9-D34A-8925-DAA4CF16EFC9}"/>
          </ac:spMkLst>
        </pc:spChg>
        <pc:spChg chg="mod">
          <ac:chgData name="David Morris" userId="498c339d2677f1f2" providerId="LiveId" clId="{E5382111-4C12-4946-81A6-AF292B929F9B}" dt="2025-08-10T12:01:11.577" v="4416" actId="20577"/>
          <ac:spMkLst>
            <pc:docMk/>
            <pc:sldMk cId="664649236" sldId="270"/>
            <ac:spMk id="3" creationId="{F9AC2B57-FBF5-A8CE-0060-F4DFE4AA75C0}"/>
          </ac:spMkLst>
        </pc:spChg>
      </pc:sldChg>
      <pc:sldChg chg="addSp modSp new mod modAnim">
        <pc:chgData name="David Morris" userId="498c339d2677f1f2" providerId="LiveId" clId="{E5382111-4C12-4946-81A6-AF292B929F9B}" dt="2025-08-08T21:41:20.131" v="4083"/>
        <pc:sldMkLst>
          <pc:docMk/>
          <pc:sldMk cId="541454416" sldId="271"/>
        </pc:sldMkLst>
        <pc:spChg chg="add mod">
          <ac:chgData name="David Morris" userId="498c339d2677f1f2" providerId="LiveId" clId="{E5382111-4C12-4946-81A6-AF292B929F9B}" dt="2025-08-08T21:40:57.322" v="4082" actId="1076"/>
          <ac:spMkLst>
            <pc:docMk/>
            <pc:sldMk cId="541454416" sldId="271"/>
            <ac:spMk id="2" creationId="{5FFDEE6F-BBC2-1F89-8514-8DA62F6929AB}"/>
          </ac:spMkLst>
        </pc:spChg>
        <pc:picChg chg="add mod">
          <ac:chgData name="David Morris" userId="498c339d2677f1f2" providerId="LiveId" clId="{E5382111-4C12-4946-81A6-AF292B929F9B}" dt="2025-08-08T14:34:31.435" v="2225" actId="14100"/>
          <ac:picMkLst>
            <pc:docMk/>
            <pc:sldMk cId="541454416" sldId="271"/>
            <ac:picMk id="3" creationId="{EB1A4708-F09D-BE03-2ACB-1F3BBFB6CE0B}"/>
          </ac:picMkLst>
        </pc:picChg>
      </pc:sldChg>
      <pc:sldChg chg="modSp new mod modAnim">
        <pc:chgData name="David Morris" userId="498c339d2677f1f2" providerId="LiveId" clId="{E5382111-4C12-4946-81A6-AF292B929F9B}" dt="2025-08-10T21:07:14.123" v="4421" actId="20577"/>
        <pc:sldMkLst>
          <pc:docMk/>
          <pc:sldMk cId="3468171137" sldId="272"/>
        </pc:sldMkLst>
        <pc:spChg chg="mod">
          <ac:chgData name="David Morris" userId="498c339d2677f1f2" providerId="LiveId" clId="{E5382111-4C12-4946-81A6-AF292B929F9B}" dt="2025-08-08T14:44:08.996" v="2232"/>
          <ac:spMkLst>
            <pc:docMk/>
            <pc:sldMk cId="3468171137" sldId="272"/>
            <ac:spMk id="2" creationId="{4E9628A9-396A-AB5B-C36C-440FE74B7799}"/>
          </ac:spMkLst>
        </pc:spChg>
        <pc:spChg chg="mod">
          <ac:chgData name="David Morris" userId="498c339d2677f1f2" providerId="LiveId" clId="{E5382111-4C12-4946-81A6-AF292B929F9B}" dt="2025-08-10T21:07:14.123" v="4421" actId="20577"/>
          <ac:spMkLst>
            <pc:docMk/>
            <pc:sldMk cId="3468171137" sldId="272"/>
            <ac:spMk id="3" creationId="{3173673D-C34E-895C-EEC8-B0C09E0F7B97}"/>
          </ac:spMkLst>
        </pc:spChg>
      </pc:sldChg>
      <pc:sldChg chg="modSp new mod modAnim">
        <pc:chgData name="David Morris" userId="498c339d2677f1f2" providerId="LiveId" clId="{E5382111-4C12-4946-81A6-AF292B929F9B}" dt="2025-08-10T11:58:37.534" v="4359" actId="20577"/>
        <pc:sldMkLst>
          <pc:docMk/>
          <pc:sldMk cId="2425811371" sldId="273"/>
        </pc:sldMkLst>
        <pc:spChg chg="mod">
          <ac:chgData name="David Morris" userId="498c339d2677f1f2" providerId="LiveId" clId="{E5382111-4C12-4946-81A6-AF292B929F9B}" dt="2025-08-08T20:22:00.675" v="2814"/>
          <ac:spMkLst>
            <pc:docMk/>
            <pc:sldMk cId="2425811371" sldId="273"/>
            <ac:spMk id="2" creationId="{6DE99467-A15A-2019-B67E-9D98BFD73A1C}"/>
          </ac:spMkLst>
        </pc:spChg>
        <pc:spChg chg="mod">
          <ac:chgData name="David Morris" userId="498c339d2677f1f2" providerId="LiveId" clId="{E5382111-4C12-4946-81A6-AF292B929F9B}" dt="2025-08-10T11:58:37.534" v="4359" actId="20577"/>
          <ac:spMkLst>
            <pc:docMk/>
            <pc:sldMk cId="2425811371" sldId="273"/>
            <ac:spMk id="3" creationId="{9FB5DA33-F6CA-F543-D19A-2D40D2E684F0}"/>
          </ac:spMkLst>
        </pc:spChg>
      </pc:sldChg>
      <pc:sldChg chg="modSp new mod modAnim">
        <pc:chgData name="David Morris" userId="498c339d2677f1f2" providerId="LiveId" clId="{E5382111-4C12-4946-81A6-AF292B929F9B}" dt="2025-08-10T12:03:50.685" v="4419" actId="20577"/>
        <pc:sldMkLst>
          <pc:docMk/>
          <pc:sldMk cId="1462990029" sldId="274"/>
        </pc:sldMkLst>
        <pc:spChg chg="mod">
          <ac:chgData name="David Morris" userId="498c339d2677f1f2" providerId="LiveId" clId="{E5382111-4C12-4946-81A6-AF292B929F9B}" dt="2025-08-08T21:27:16.596" v="3844"/>
          <ac:spMkLst>
            <pc:docMk/>
            <pc:sldMk cId="1462990029" sldId="274"/>
            <ac:spMk id="2" creationId="{0ECD8BE4-23B4-A21D-2EBF-36787284BB8C}"/>
          </ac:spMkLst>
        </pc:spChg>
        <pc:spChg chg="mod">
          <ac:chgData name="David Morris" userId="498c339d2677f1f2" providerId="LiveId" clId="{E5382111-4C12-4946-81A6-AF292B929F9B}" dt="2025-08-10T12:03:50.685" v="4419" actId="20577"/>
          <ac:spMkLst>
            <pc:docMk/>
            <pc:sldMk cId="1462990029" sldId="274"/>
            <ac:spMk id="3" creationId="{38AAB1DF-69B2-606E-CFB9-FF5B331C24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24708-6A2F-974C-8840-2716279482A0}" type="datetimeFigureOut">
              <a:rPr lang="en-US" smtClean="0"/>
              <a:t>8/10/25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61E08-2845-5245-A2EE-A5E4BE3F2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9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139:13-16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A61E08-2845-5245-A2EE-A5E4BE3F29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1110-D69C-5AB4-56CA-564E16DD1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5ABE6-0843-064E-05BE-A82EF5AAD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3D4F2-4C1C-87E0-D1F7-2E0C0461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E37D5-E317-B566-E516-292BB49F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7E46-7D09-344D-4C80-5708F65C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FD98-C659-F020-88E4-0D6D9FBD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169C-89B1-EFF7-E5C9-CCD46ADF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63EC1-21CE-8049-CDB4-4FC80F0D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F902-AE33-2C5E-13F5-317AF413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7F7E2-77FF-30E1-7D8A-FD8C659E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8617-AF6D-8C06-AF14-70A258B6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88AC-AD7F-5758-2385-36D325400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D8136-7C74-4148-A28C-64816D5B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9AEF-6A5E-A095-0703-0AEAAA04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BB94-70EA-20DF-EBFF-A0B26912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1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DD1A-9281-5733-F2A1-DF2D22B6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9E2AF-9904-51B2-337B-920F06382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8C9D1-845E-BD1F-261A-6239135E6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24AD1-6B25-6CA4-C95E-CBD7645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ACBB-9699-5BA9-18DA-B24389E9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1C898-CEF3-7D6F-C02B-7252DBDB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6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5020-020B-1A1E-73EE-BDC9AAF9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6565D-10AB-5E3F-AFBA-54ADBE518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7CF0A-7390-4A1F-EF0E-DCA1A6079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B2304-354C-7A7F-6B30-C3CF044AE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344E4-7C19-1A89-C5F2-9AA403657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3D13F-3CF5-548B-FE8E-3F7E2F3C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E9B25-11E1-2448-1038-F47A812A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CEFF6-72B0-FB6F-C404-670C1A50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D4BC-9178-54B1-CEE0-CFEB002C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7FB4F-BE09-9518-1D89-2C599B3E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AFA6A-67D4-179C-212C-73E53A09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133D2-6A0A-39DB-084B-F6EC9F9E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5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BBDD-77B4-01FB-8677-F672749B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6EC04-2FFB-9AFC-09BE-B7A7233D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3CAB4-BCCE-4FE4-820F-6DDD6F0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8E42-7EDC-67D1-346B-ABC453BB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58E85-CAD5-EDDA-97A0-3551C1EFA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6FDEE-ADC6-885F-AC9D-49992969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DD80E-013A-5467-AD5A-E1778609C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71081-9F29-01BB-6E24-F40A300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4533D-A1B9-BDD3-0C37-D2133F90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76F5-CB24-BEE2-9CFC-50EEDC60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8CED3-95FB-FFA1-67F1-7987304F43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1EF2-3D6B-1851-9247-91573F33A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44F8-2DF7-3AC7-39EB-6C7F673F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C4A0A-08E8-00E8-23E2-AE37B017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16742-408B-96DC-341D-A8CCE3B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7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4F4D-E888-73DB-A163-F78717D07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02258-AA5F-32B9-9336-E3C351418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70A71-35CD-6F37-3190-EF55004A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1D894-02A8-0EC0-DA1D-C9E58D438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1E3F-D8E3-9113-5032-50CC3CE8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9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663CA-33A3-7C30-4255-8E46F1885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EBB90-0950-069D-0776-153E9C2D6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668DA-B0D0-7932-95FF-7D15C117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568E3-0C9C-D4C9-1DDD-7D48CB5C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BA5C1-E00C-FF2D-1AE3-901565E0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7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7739E-C1E5-A4E8-7B43-E1F341E7A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A76AB-AE59-804E-C730-44F8F555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F43C-B6E2-F11E-17F7-F0B602707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8188-3D1F-EA4B-9125-E3593A861F23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7D6E5-4C67-6558-F994-D0CC2C31C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9813-CC3F-6235-DC24-A602B9B5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u="sng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eMJQgQBDUD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3EDD-6EE9-38D6-1291-6E2DA7038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A Christian Worldview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0765F-413F-7A21-4149-336B48784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3200" i="1" dirty="0"/>
              <a:t>How Do You See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6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748B-8EE1-1147-B2CB-ECDADB3B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ECEA-CB35-4F3A-F406-70D4D3D85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Where did I come from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Did it start at creation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Why did the created disagree with the creator ?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3F40B2-A453-8680-4919-863BB6441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1825623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Where Am I Going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prstClr val="black"/>
                </a:solidFill>
              </a:rPr>
              <a:t>Heaven, Hell or Oblivion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prstClr val="black"/>
                </a:solidFill>
              </a:rPr>
              <a:t>A light at the end of the Tunnel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E201977-260C-312E-A7E3-FC50D3C95C2C}"/>
              </a:ext>
            </a:extLst>
          </p:cNvPr>
          <p:cNvSpPr txBox="1">
            <a:spLocks/>
          </p:cNvSpPr>
          <p:nvPr/>
        </p:nvSpPr>
        <p:spPr>
          <a:xfrm>
            <a:off x="4343400" y="1825625"/>
            <a:ext cx="3429000" cy="3657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What am I Doing Here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Redemption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A disciplined life is an unburdened life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Music, art, literature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/>
              <a:t>Apologetics 1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Apologetics </a:t>
            </a:r>
            <a:r>
              <a:rPr lang="en-US" sz="2000" dirty="0"/>
              <a:t>2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It’s a matter of birth and death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Reflecting the Divine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76AF9-3F44-3E7D-3E6F-0888C9AED242}"/>
              </a:ext>
            </a:extLst>
          </p:cNvPr>
          <p:cNvSpPr txBox="1"/>
          <p:nvPr/>
        </p:nvSpPr>
        <p:spPr>
          <a:xfrm>
            <a:off x="4023360" y="6191794"/>
            <a:ext cx="695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(PP’s at davenancymorris.com  &gt; Worldview &gt; A Christian Worldview)</a:t>
            </a:r>
          </a:p>
        </p:txBody>
      </p:sp>
    </p:spTree>
    <p:extLst>
      <p:ext uri="{BB962C8B-B14F-4D97-AF65-F5344CB8AC3E}">
        <p14:creationId xmlns:p14="http://schemas.microsoft.com/office/powerpoint/2010/main" val="139051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2E615007-8D76-4114-0685-8C8ED907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3100" y="5043488"/>
            <a:ext cx="914400" cy="914400"/>
          </a:xfrm>
          <a:prstGeom prst="rect">
            <a:avLst/>
          </a:prstGeom>
        </p:spPr>
      </p:pic>
      <p:pic>
        <p:nvPicPr>
          <p:cNvPr id="4" name="Graphic 3" descr="Eye with solid fill">
            <a:extLst>
              <a:ext uri="{FF2B5EF4-FFF2-40B4-BE49-F238E27FC236}">
                <a16:creationId xmlns:a16="http://schemas.microsoft.com/office/drawing/2014/main" id="{775EB46E-DC1F-637F-D31D-2C583692A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475" y="595313"/>
            <a:ext cx="914400" cy="914400"/>
          </a:xfrm>
          <a:prstGeom prst="rect">
            <a:avLst/>
          </a:prstGeom>
        </p:spPr>
      </p:pic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31F6F43B-22AB-5267-D887-93430C7D2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639300" y="2814638"/>
            <a:ext cx="914400" cy="914400"/>
          </a:xfrm>
          <a:prstGeom prst="rect">
            <a:avLst/>
          </a:prstGeom>
        </p:spPr>
      </p:pic>
      <p:pic>
        <p:nvPicPr>
          <p:cNvPr id="6" name="Graphic 5" descr="Eye with solid fill">
            <a:extLst>
              <a:ext uri="{FF2B5EF4-FFF2-40B4-BE49-F238E27FC236}">
                <a16:creationId xmlns:a16="http://schemas.microsoft.com/office/drawing/2014/main" id="{A7BBB0E9-90B2-C893-F509-02D11D182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95475" y="2814638"/>
            <a:ext cx="914400" cy="914400"/>
          </a:xfrm>
          <a:prstGeom prst="rect">
            <a:avLst/>
          </a:prstGeom>
        </p:spPr>
      </p:pic>
      <p:pic>
        <p:nvPicPr>
          <p:cNvPr id="7" name="Graphic 6" descr="Eye with solid fill">
            <a:extLst>
              <a:ext uri="{FF2B5EF4-FFF2-40B4-BE49-F238E27FC236}">
                <a16:creationId xmlns:a16="http://schemas.microsoft.com/office/drawing/2014/main" id="{733A07A6-E97B-6067-8F87-F4FAD1D75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511120" y="3348712"/>
            <a:ext cx="272026" cy="223061"/>
          </a:xfrm>
          <a:prstGeom prst="rect">
            <a:avLst/>
          </a:prstGeom>
        </p:spPr>
      </p:pic>
      <p:pic>
        <p:nvPicPr>
          <p:cNvPr id="9" name="Graphic 8" descr="Earth globe: Americas with solid fill">
            <a:extLst>
              <a:ext uri="{FF2B5EF4-FFF2-40B4-BE49-F238E27FC236}">
                <a16:creationId xmlns:a16="http://schemas.microsoft.com/office/drawing/2014/main" id="{1459CB89-DC17-1161-2D2F-991219175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4538" y="2814638"/>
            <a:ext cx="914400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251CF3-F9DF-9CB0-9F31-FE0A8CBBD62B}"/>
              </a:ext>
            </a:extLst>
          </p:cNvPr>
          <p:cNvCxnSpPr>
            <a:cxnSpLocks/>
          </p:cNvCxnSpPr>
          <p:nvPr/>
        </p:nvCxnSpPr>
        <p:spPr>
          <a:xfrm flipH="1" flipV="1">
            <a:off x="5529263" y="400050"/>
            <a:ext cx="5900737" cy="32670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AFE7E-1CAF-AAA3-226D-6F6DD2EE493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647134" y="2950371"/>
            <a:ext cx="1465971" cy="373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68C7B2-EEE7-EB1D-B06A-D326217E8F48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4647134" y="3596256"/>
            <a:ext cx="1634604" cy="81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38A13F-B4AC-6606-0127-65FB34CD78F4}"/>
              </a:ext>
            </a:extLst>
          </p:cNvPr>
          <p:cNvCxnSpPr>
            <a:cxnSpLocks/>
          </p:cNvCxnSpPr>
          <p:nvPr/>
        </p:nvCxnSpPr>
        <p:spPr>
          <a:xfrm flipV="1">
            <a:off x="1197769" y="311942"/>
            <a:ext cx="5715000" cy="3233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3BC64A-CBD1-C60E-10F3-8F643B37A8D6}"/>
              </a:ext>
            </a:extLst>
          </p:cNvPr>
          <p:cNvCxnSpPr>
            <a:cxnSpLocks/>
          </p:cNvCxnSpPr>
          <p:nvPr/>
        </p:nvCxnSpPr>
        <p:spPr>
          <a:xfrm>
            <a:off x="1257300" y="2950372"/>
            <a:ext cx="5957888" cy="33932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C1E756-B51E-86FE-C93D-0014F5C8288B}"/>
              </a:ext>
            </a:extLst>
          </p:cNvPr>
          <p:cNvCxnSpPr>
            <a:cxnSpLocks/>
          </p:cNvCxnSpPr>
          <p:nvPr/>
        </p:nvCxnSpPr>
        <p:spPr>
          <a:xfrm flipH="1">
            <a:off x="5214938" y="2814637"/>
            <a:ext cx="6272213" cy="35290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28" descr="Infinity outline">
            <a:extLst>
              <a:ext uri="{FF2B5EF4-FFF2-40B4-BE49-F238E27FC236}">
                <a16:creationId xmlns:a16="http://schemas.microsoft.com/office/drawing/2014/main" id="{15B33DAF-51B2-A967-E30A-0DE4DB9707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22871" y="2402682"/>
            <a:ext cx="633411" cy="633411"/>
          </a:xfrm>
          <a:prstGeom prst="rect">
            <a:avLst/>
          </a:prstGeom>
        </p:spPr>
      </p:pic>
      <p:pic>
        <p:nvPicPr>
          <p:cNvPr id="31" name="Graphic 30" descr="Infinity outline">
            <a:extLst>
              <a:ext uri="{FF2B5EF4-FFF2-40B4-BE49-F238E27FC236}">
                <a16:creationId xmlns:a16="http://schemas.microsoft.com/office/drawing/2014/main" id="{E7D8319B-9AF8-0887-9D09-8962C4953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0776" y="8239123"/>
            <a:ext cx="633411" cy="633411"/>
          </a:xfrm>
          <a:prstGeom prst="rect">
            <a:avLst/>
          </a:prstGeom>
        </p:spPr>
      </p:pic>
      <p:pic>
        <p:nvPicPr>
          <p:cNvPr id="32" name="Graphic 31" descr="Infinity outline">
            <a:extLst>
              <a:ext uri="{FF2B5EF4-FFF2-40B4-BE49-F238E27FC236}">
                <a16:creationId xmlns:a16="http://schemas.microsoft.com/office/drawing/2014/main" id="{5BD3D737-2931-9078-9F3C-E579A949A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5188" y="6122194"/>
            <a:ext cx="633411" cy="633411"/>
          </a:xfrm>
          <a:prstGeom prst="rect">
            <a:avLst/>
          </a:prstGeom>
        </p:spPr>
      </p:pic>
      <p:pic>
        <p:nvPicPr>
          <p:cNvPr id="33" name="Graphic 32" descr="Infinity outline">
            <a:extLst>
              <a:ext uri="{FF2B5EF4-FFF2-40B4-BE49-F238E27FC236}">
                <a16:creationId xmlns:a16="http://schemas.microsoft.com/office/drawing/2014/main" id="{5A58A072-C102-6E47-31CF-4757B0012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1527" y="6105525"/>
            <a:ext cx="633411" cy="633411"/>
          </a:xfrm>
          <a:prstGeom prst="rect">
            <a:avLst/>
          </a:prstGeom>
        </p:spPr>
      </p:pic>
      <p:pic>
        <p:nvPicPr>
          <p:cNvPr id="34" name="Graphic 33" descr="Infinity outline">
            <a:extLst>
              <a:ext uri="{FF2B5EF4-FFF2-40B4-BE49-F238E27FC236}">
                <a16:creationId xmlns:a16="http://schemas.microsoft.com/office/drawing/2014/main" id="{6ACECF59-97E0-DD0E-525E-9104C3924B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7" y="3324231"/>
            <a:ext cx="633411" cy="633411"/>
          </a:xfrm>
          <a:prstGeom prst="rect">
            <a:avLst/>
          </a:prstGeom>
        </p:spPr>
      </p:pic>
      <p:pic>
        <p:nvPicPr>
          <p:cNvPr id="35" name="Graphic 34" descr="Infinity outline">
            <a:extLst>
              <a:ext uri="{FF2B5EF4-FFF2-40B4-BE49-F238E27FC236}">
                <a16:creationId xmlns:a16="http://schemas.microsoft.com/office/drawing/2014/main" id="{1D181478-8B92-9C83-CE25-69BD56143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62" y="2555086"/>
            <a:ext cx="633411" cy="633411"/>
          </a:xfrm>
          <a:prstGeom prst="rect">
            <a:avLst/>
          </a:prstGeom>
        </p:spPr>
      </p:pic>
      <p:pic>
        <p:nvPicPr>
          <p:cNvPr id="37" name="Graphic 36" descr="Infinity outline">
            <a:extLst>
              <a:ext uri="{FF2B5EF4-FFF2-40B4-BE49-F238E27FC236}">
                <a16:creationId xmlns:a16="http://schemas.microsoft.com/office/drawing/2014/main" id="{A76C6E64-8543-AF42-A56C-94150AA4A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2989" y="59532"/>
            <a:ext cx="633411" cy="633411"/>
          </a:xfrm>
          <a:prstGeom prst="rect">
            <a:avLst/>
          </a:prstGeom>
        </p:spPr>
      </p:pic>
      <p:pic>
        <p:nvPicPr>
          <p:cNvPr id="38" name="Graphic 37" descr="Infinity outline">
            <a:extLst>
              <a:ext uri="{FF2B5EF4-FFF2-40B4-BE49-F238E27FC236}">
                <a16:creationId xmlns:a16="http://schemas.microsoft.com/office/drawing/2014/main" id="{36BD8539-378E-8CCE-7E1F-63376F3A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5163" y="-42858"/>
            <a:ext cx="633411" cy="633411"/>
          </a:xfrm>
          <a:prstGeom prst="rect">
            <a:avLst/>
          </a:prstGeom>
        </p:spPr>
      </p:pic>
      <p:pic>
        <p:nvPicPr>
          <p:cNvPr id="41" name="Graphic 40" descr="Star outline">
            <a:extLst>
              <a:ext uri="{FF2B5EF4-FFF2-40B4-BE49-F238E27FC236}">
                <a16:creationId xmlns:a16="http://schemas.microsoft.com/office/drawing/2014/main" id="{74BE490A-8457-96D2-3B6F-3E4350E16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75109" y="514350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2" name="Graphic 41" descr="Star outline">
            <a:extLst>
              <a:ext uri="{FF2B5EF4-FFF2-40B4-BE49-F238E27FC236}">
                <a16:creationId xmlns:a16="http://schemas.microsoft.com/office/drawing/2014/main" id="{9AE39912-66E1-8813-18B4-96C68E05F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9707" y="5476873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3" name="Graphic 42" descr="Star outline">
            <a:extLst>
              <a:ext uri="{FF2B5EF4-FFF2-40B4-BE49-F238E27FC236}">
                <a16:creationId xmlns:a16="http://schemas.microsoft.com/office/drawing/2014/main" id="{EDCA442B-57C5-65A5-CC38-D8A82B3995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716" y="5844779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4" name="Graphic 43" descr="Star outline">
            <a:extLst>
              <a:ext uri="{FF2B5EF4-FFF2-40B4-BE49-F238E27FC236}">
                <a16:creationId xmlns:a16="http://schemas.microsoft.com/office/drawing/2014/main" id="{F99888C6-35F7-8E83-4C5A-6E5AE5136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7909" y="104778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5" name="Graphic 44" descr="Infinity outline">
            <a:extLst>
              <a:ext uri="{FF2B5EF4-FFF2-40B4-BE49-F238E27FC236}">
                <a16:creationId xmlns:a16="http://schemas.microsoft.com/office/drawing/2014/main" id="{2CBE09E8-52DB-AD7C-0D72-F9A3DE3C1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62152" y="3350420"/>
            <a:ext cx="633411" cy="633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76B668-8514-F02A-D084-96A51D251C08}"/>
              </a:ext>
            </a:extLst>
          </p:cNvPr>
          <p:cNvSpPr txBox="1"/>
          <p:nvPr/>
        </p:nvSpPr>
        <p:spPr>
          <a:xfrm>
            <a:off x="7567015" y="5143321"/>
            <a:ext cx="3568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“To have a Christian-Biblical worldview is to have the perspective </a:t>
            </a:r>
          </a:p>
          <a:p>
            <a:r>
              <a:rPr lang="en-US" dirty="0">
                <a:latin typeface="Garamond" panose="02020404030301010803" pitchFamily="18" charset="0"/>
              </a:rPr>
              <a:t>Of seeing the world as God sees it.       </a:t>
            </a:r>
            <a:r>
              <a:rPr lang="en-US" i="1" dirty="0">
                <a:latin typeface="Garamond" panose="02020404030301010803" pitchFamily="18" charset="0"/>
              </a:rPr>
              <a:t>Rev. Steve Jennings</a:t>
            </a:r>
          </a:p>
        </p:txBody>
      </p:sp>
    </p:spTree>
    <p:extLst>
      <p:ext uri="{BB962C8B-B14F-4D97-AF65-F5344CB8AC3E}">
        <p14:creationId xmlns:p14="http://schemas.microsoft.com/office/powerpoint/2010/main" val="1474528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457BB-7B0C-4F0F-F5E1-D54E8DADE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0133-89DB-FC8E-810E-D72A75A9B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Second week on apologetics</a:t>
            </a:r>
          </a:p>
          <a:p>
            <a:r>
              <a:rPr lang="en-US" dirty="0"/>
              <a:t>Natural theology has to do with the study of God based on what one can know from nature.</a:t>
            </a:r>
          </a:p>
          <a:p>
            <a:pPr lvl="1"/>
            <a:r>
              <a:rPr lang="en-US" dirty="0"/>
              <a:t>The most personal and convicting is the moral argument which says that there is an “ought to” in all humans and that all humans fall short of their own standards.</a:t>
            </a:r>
          </a:p>
          <a:p>
            <a:r>
              <a:rPr lang="en-US" dirty="0"/>
              <a:t>We discussed the liar, lunatic, or Lord argument of C.S. Lewis.</a:t>
            </a:r>
          </a:p>
          <a:p>
            <a:r>
              <a:rPr lang="en-US" dirty="0"/>
              <a:t>We discussed some approaches to answering the question of how God allows natural disasters.</a:t>
            </a:r>
          </a:p>
          <a:p>
            <a:r>
              <a:rPr lang="en-US" dirty="0"/>
              <a:t>If we are doing God’s work of giving a defense of the hope that is within us, remember that the Holy Spirit comes along side us. </a:t>
            </a:r>
          </a:p>
          <a:p>
            <a:r>
              <a:rPr lang="en-US" dirty="0"/>
              <a:t>Questions/comments</a:t>
            </a:r>
          </a:p>
        </p:txBody>
      </p:sp>
    </p:spTree>
    <p:extLst>
      <p:ext uri="{BB962C8B-B14F-4D97-AF65-F5344CB8AC3E}">
        <p14:creationId xmlns:p14="http://schemas.microsoft.com/office/powerpoint/2010/main" val="328134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E437C-BD31-AE9C-7512-12C2EB191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C56F2-31A1-9C6B-60D5-C13A4AAA4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/>
              <a:t>How does this fit into a Christian Worldview under </a:t>
            </a:r>
            <a:r>
              <a:rPr lang="en-US" i="1" dirty="0"/>
              <a:t>What Am I Doing Here?</a:t>
            </a:r>
          </a:p>
          <a:p>
            <a:pPr lvl="1"/>
            <a:r>
              <a:rPr lang="en-US" dirty="0"/>
              <a:t>God declared His crowning act of creation of </a:t>
            </a:r>
            <a:r>
              <a:rPr lang="en-US" u="sng" dirty="0"/>
              <a:t>human</a:t>
            </a:r>
            <a:r>
              <a:rPr lang="en-US" dirty="0"/>
              <a:t> life on the sixth day to be “very good” (Genesis 1:31).</a:t>
            </a:r>
          </a:p>
          <a:p>
            <a:pPr lvl="1"/>
            <a:r>
              <a:rPr lang="en-US" dirty="0"/>
              <a:t>Jesus entered this world and participated in the </a:t>
            </a:r>
            <a:r>
              <a:rPr lang="en-US" u="sng" dirty="0"/>
              <a:t>human</a:t>
            </a:r>
            <a:r>
              <a:rPr lang="en-US" dirty="0"/>
              <a:t> process (John 1:14).</a:t>
            </a:r>
          </a:p>
          <a:p>
            <a:pPr lvl="1"/>
            <a:r>
              <a:rPr lang="en-US" dirty="0"/>
              <a:t>Part of why He left heaven was to be </a:t>
            </a:r>
            <a:r>
              <a:rPr lang="en-US" u="sng" dirty="0"/>
              <a:t>born</a:t>
            </a:r>
            <a:r>
              <a:rPr lang="en-US" dirty="0"/>
              <a:t> and to </a:t>
            </a:r>
            <a:r>
              <a:rPr lang="en-US" u="sng" dirty="0"/>
              <a:t>die</a:t>
            </a:r>
            <a:r>
              <a:rPr lang="en-US" dirty="0"/>
              <a:t> as a </a:t>
            </a:r>
            <a:r>
              <a:rPr lang="en-US" u="sng" dirty="0"/>
              <a:t>human</a:t>
            </a:r>
            <a:r>
              <a:rPr lang="en-US" dirty="0"/>
              <a:t> being.</a:t>
            </a:r>
          </a:p>
          <a:p>
            <a:pPr lvl="1"/>
            <a:r>
              <a:rPr lang="en-US" dirty="0"/>
              <a:t>In the incarnation, Jesus not only “emptied Himself by taking the form of a servant” (Philippians 2:7), but it also elevated the value of </a:t>
            </a:r>
            <a:r>
              <a:rPr lang="en-US" u="sng" dirty="0"/>
              <a:t>human</a:t>
            </a:r>
            <a:r>
              <a:rPr lang="en-US" dirty="0"/>
              <a:t> life.</a:t>
            </a:r>
          </a:p>
          <a:p>
            <a:pPr lvl="2"/>
            <a:r>
              <a:rPr lang="en-US" dirty="0"/>
              <a:t>He elevated the value of the beginning of a human’s life (pre-birth and birth).</a:t>
            </a:r>
          </a:p>
          <a:p>
            <a:pPr lvl="2"/>
            <a:r>
              <a:rPr lang="en-US" dirty="0"/>
              <a:t>He elevated the value of the end of a human’s life.</a:t>
            </a:r>
          </a:p>
          <a:p>
            <a:pPr lvl="1"/>
            <a:r>
              <a:rPr lang="en-US" dirty="0"/>
              <a:t>If we are concerned about the question, </a:t>
            </a:r>
            <a:r>
              <a:rPr lang="en-US" i="1" dirty="0"/>
              <a:t>What Am I Doing Here?</a:t>
            </a:r>
            <a:r>
              <a:rPr lang="en-US" dirty="0"/>
              <a:t>,</a:t>
            </a:r>
            <a:r>
              <a:rPr lang="en-US" i="1" dirty="0"/>
              <a:t> </a:t>
            </a:r>
            <a:r>
              <a:rPr lang="en-US" dirty="0"/>
              <a:t>and if we are ambassadors for Christ, we will want to understand and explain God’s design for life.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30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5F7FB-3BE6-AF3A-6D38-B51DFDDF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DEC5-8320-51F0-5F91-D3D50F690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start at the beginning of a human life, which is…</a:t>
            </a:r>
          </a:p>
          <a:p>
            <a:pPr marL="457200" lvl="1" indent="0">
              <a:buNone/>
            </a:pPr>
            <a:r>
              <a:rPr lang="en-US" dirty="0"/>
              <a:t>a Divine plan</a:t>
            </a:r>
          </a:p>
          <a:p>
            <a:pPr lvl="1"/>
            <a:r>
              <a:rPr lang="en-US" dirty="0"/>
              <a:t>Psalm 139:13-</a:t>
            </a:r>
            <a:r>
              <a:rPr lang="en-US" u="sng" dirty="0"/>
              <a:t>16</a:t>
            </a:r>
          </a:p>
          <a:p>
            <a:pPr lvl="2"/>
            <a:r>
              <a:rPr lang="en-US" dirty="0"/>
              <a:t>What if God were surprised by the conception, fetal growth, and birth of a new life?</a:t>
            </a:r>
          </a:p>
          <a:p>
            <a:pPr lvl="2"/>
            <a:r>
              <a:rPr lang="en-US" dirty="0"/>
              <a:t>What kind of eyes does God have?</a:t>
            </a:r>
          </a:p>
          <a:p>
            <a:pPr lvl="3"/>
            <a:r>
              <a:rPr lang="en-US" dirty="0"/>
              <a:t>Perfectly accurate</a:t>
            </a:r>
          </a:p>
          <a:p>
            <a:pPr lvl="3"/>
            <a:r>
              <a:rPr lang="en-US" dirty="0"/>
              <a:t>Able to see retrospectively</a:t>
            </a:r>
          </a:p>
          <a:p>
            <a:pPr lvl="3"/>
            <a:r>
              <a:rPr lang="en-US" dirty="0"/>
              <a:t>Able to see prospectively</a:t>
            </a:r>
          </a:p>
          <a:p>
            <a:pPr lvl="3"/>
            <a:r>
              <a:rPr lang="en-US" dirty="0"/>
              <a:t>Able to see our form when it was “unformed.”</a:t>
            </a:r>
          </a:p>
          <a:p>
            <a:pPr lvl="2"/>
            <a:r>
              <a:rPr lang="en-US" dirty="0"/>
              <a:t>What does the word “unformed” imply?</a:t>
            </a:r>
          </a:p>
          <a:p>
            <a:pPr lvl="3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628A9-396A-AB5B-C36C-440FE74B7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3673D-C34E-895C-EEC8-B0C09E0F7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comes the time of prebirth (I don’t like the terms fetus or fetal).</a:t>
            </a:r>
          </a:p>
          <a:p>
            <a:pPr lvl="1"/>
            <a:r>
              <a:rPr lang="en-US" dirty="0"/>
              <a:t>Psalm 139:13-15</a:t>
            </a:r>
          </a:p>
          <a:p>
            <a:pPr lvl="2"/>
            <a:r>
              <a:rPr lang="en-US" dirty="0"/>
              <a:t>Why “formed and not “made” or “manufactured?”</a:t>
            </a:r>
          </a:p>
          <a:p>
            <a:pPr lvl="2"/>
            <a:r>
              <a:rPr lang="en-US" dirty="0"/>
              <a:t>What’s the difference between “formed” and “knitted?”</a:t>
            </a:r>
          </a:p>
          <a:p>
            <a:pPr lvl="2"/>
            <a:r>
              <a:rPr lang="en-US" dirty="0"/>
              <a:t>Which pre-born and being-formed baby is </a:t>
            </a:r>
            <a:r>
              <a:rPr lang="en-US" u="sng" dirty="0"/>
              <a:t>not</a:t>
            </a:r>
            <a:r>
              <a:rPr lang="en-US" dirty="0"/>
              <a:t> “fearfully and wonderfully made?”</a:t>
            </a:r>
          </a:p>
          <a:p>
            <a:pPr lvl="2"/>
            <a:r>
              <a:rPr lang="en-US" dirty="0"/>
              <a:t>I doubt that there is a human who does not agree with 14b.</a:t>
            </a:r>
          </a:p>
          <a:p>
            <a:pPr lvl="2"/>
            <a:r>
              <a:rPr lang="en-US" dirty="0"/>
              <a:t>What is secret about our “being made?”</a:t>
            </a:r>
          </a:p>
          <a:p>
            <a:pPr lvl="3"/>
            <a:r>
              <a:rPr lang="en-US" dirty="0"/>
              <a:t>Visually</a:t>
            </a:r>
          </a:p>
          <a:p>
            <a:pPr lvl="3"/>
            <a:r>
              <a:rPr lang="en-US" dirty="0"/>
              <a:t>Intellectually</a:t>
            </a:r>
          </a:p>
        </p:txBody>
      </p:sp>
    </p:spTree>
    <p:extLst>
      <p:ext uri="{BB962C8B-B14F-4D97-AF65-F5344CB8AC3E}">
        <p14:creationId xmlns:p14="http://schemas.microsoft.com/office/powerpoint/2010/main" val="346817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9467-A15A-2019-B67E-9D98BFD73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5DA33-F6CA-F543-D19A-2D40D2E68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pre-birth process (cont.)</a:t>
            </a:r>
          </a:p>
          <a:p>
            <a:pPr lvl="1"/>
            <a:r>
              <a:rPr lang="en-US" dirty="0"/>
              <a:t>Jeremiah 1:4, 5</a:t>
            </a:r>
          </a:p>
          <a:p>
            <a:pPr lvl="2"/>
            <a:r>
              <a:rPr lang="en-US" dirty="0"/>
              <a:t>This certainly specific to Jeremiah.</a:t>
            </a:r>
          </a:p>
          <a:p>
            <a:pPr lvl="2"/>
            <a:r>
              <a:rPr lang="en-US" dirty="0"/>
              <a:t>Have other “consecrated” people been aborted?</a:t>
            </a:r>
          </a:p>
          <a:p>
            <a:pPr lvl="1"/>
            <a:r>
              <a:rPr lang="en-US" dirty="0"/>
              <a:t>Luke 1:39-44</a:t>
            </a:r>
          </a:p>
          <a:p>
            <a:pPr lvl="2"/>
            <a:r>
              <a:rPr lang="en-US" dirty="0"/>
              <a:t>Apparently, Elizabeth knew the difference between her pre-born baby just leaping and his leaping for joy.</a:t>
            </a:r>
          </a:p>
          <a:p>
            <a:pPr lvl="2"/>
            <a:r>
              <a:rPr lang="en-US" dirty="0"/>
              <a:t>Did anyone else leap for joy?</a:t>
            </a:r>
          </a:p>
          <a:p>
            <a:pPr lvl="3"/>
            <a:r>
              <a:rPr lang="en-US" dirty="0"/>
              <a:t>Elizabeth was 6 months</a:t>
            </a:r>
          </a:p>
          <a:p>
            <a:pPr lvl="3"/>
            <a:r>
              <a:rPr lang="en-US" dirty="0"/>
              <a:t>Mary was at least 3 months behind her, let’s say at 13 weeks.</a:t>
            </a:r>
          </a:p>
          <a:p>
            <a:pPr lvl="3"/>
            <a:r>
              <a:rPr lang="en-US" dirty="0"/>
              <a:t>Quickening is around 18 weeks.</a:t>
            </a:r>
          </a:p>
          <a:p>
            <a:pPr lvl="3"/>
            <a:r>
              <a:rPr lang="en-US" dirty="0"/>
              <a:t>If Jesus leaped for joy, Mary would not have known it.</a:t>
            </a:r>
          </a:p>
          <a:p>
            <a:pPr lvl="3"/>
            <a:r>
              <a:rPr lang="en-US" dirty="0"/>
              <a:t>Since we do not know one way or the other, I propose that He did.</a:t>
            </a:r>
          </a:p>
          <a:p>
            <a:pPr lvl="1"/>
            <a:r>
              <a:rPr lang="en-US" dirty="0">
                <a:hlinkClick r:id="rId2"/>
              </a:rPr>
              <a:t>https://youtu.be/eMJQgQBDUDo</a:t>
            </a:r>
            <a:r>
              <a:rPr lang="en-US" dirty="0"/>
              <a:t> 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1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7052F-6FC9-D34A-8925-DAA4CF16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2B57-FBF5-A8CE-0060-F4DFE4AA7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Birthing</a:t>
            </a:r>
          </a:p>
          <a:p>
            <a:pPr lvl="1"/>
            <a:r>
              <a:rPr lang="en-US" dirty="0"/>
              <a:t>Luke 2:6, 7</a:t>
            </a:r>
          </a:p>
          <a:p>
            <a:pPr lvl="1"/>
            <a:r>
              <a:rPr lang="en-US" dirty="0"/>
              <a:t>The most important and dramatic event for the pre-born</a:t>
            </a:r>
          </a:p>
          <a:p>
            <a:pPr lvl="1"/>
            <a:r>
              <a:rPr lang="en-US" dirty="0"/>
              <a:t>Now, God’s ‘formed” work is visible for all to see!</a:t>
            </a:r>
          </a:p>
          <a:p>
            <a:pPr lvl="1"/>
            <a:r>
              <a:rPr lang="en-US" dirty="0"/>
              <a:t>God honored the birth process by Jesus going through it.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Between birth and death next week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4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E5D6-C3D3-A5CF-B127-672A005C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3F290-B25A-2966-0EEC-DEEC163A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r>
              <a:rPr lang="en-US" dirty="0"/>
              <a:t>The sacredness of death</a:t>
            </a:r>
          </a:p>
          <a:p>
            <a:pPr lvl="1"/>
            <a:r>
              <a:rPr lang="en-US" dirty="0"/>
              <a:t>Psalm 116:15</a:t>
            </a:r>
          </a:p>
          <a:p>
            <a:pPr lvl="2"/>
            <a:r>
              <a:rPr lang="en-US" dirty="0"/>
              <a:t>What does precious mean?</a:t>
            </a:r>
          </a:p>
          <a:p>
            <a:pPr lvl="3"/>
            <a:r>
              <a:rPr lang="en-US" dirty="0"/>
              <a:t> ”of great value; not to be wasted or treated carelessly”</a:t>
            </a:r>
          </a:p>
          <a:p>
            <a:pPr lvl="3"/>
            <a:r>
              <a:rPr lang="en-US" dirty="0"/>
              <a:t>Is this true of natural death?</a:t>
            </a:r>
          </a:p>
          <a:p>
            <a:pPr lvl="3"/>
            <a:r>
              <a:rPr lang="en-US" dirty="0"/>
              <a:t>Is it true of ”accidental” death?</a:t>
            </a:r>
          </a:p>
          <a:p>
            <a:pPr lvl="3"/>
            <a:r>
              <a:rPr lang="en-US" dirty="0"/>
              <a:t>Is it true of a martyr-death?</a:t>
            </a:r>
          </a:p>
          <a:p>
            <a:pPr lvl="4"/>
            <a:r>
              <a:rPr lang="en-US" dirty="0"/>
              <a:t>“Be of good comfort Master Ridley, and play the man. We shall this day light such a candle by God's grace in England, as (I trust) shall never be put out.”  </a:t>
            </a:r>
            <a:r>
              <a:rPr lang="en-US" sz="2200" i="1" dirty="0"/>
              <a:t>Hugh Latimer as they were both burned at the stake in Oxford, England in 1555</a:t>
            </a:r>
          </a:p>
          <a:p>
            <a:pPr lvl="1"/>
            <a:r>
              <a:rPr lang="en-US" dirty="0"/>
              <a:t>Psalm 72:12-14</a:t>
            </a:r>
          </a:p>
          <a:p>
            <a:pPr lvl="2"/>
            <a:r>
              <a:rPr lang="en-US" dirty="0"/>
              <a:t>Even the death (“their blood”) of the poor, needy, and weak is precious in His sight.</a:t>
            </a:r>
          </a:p>
        </p:txBody>
      </p:sp>
    </p:spTree>
    <p:extLst>
      <p:ext uri="{BB962C8B-B14F-4D97-AF65-F5344CB8AC3E}">
        <p14:creationId xmlns:p14="http://schemas.microsoft.com/office/powerpoint/2010/main" val="36171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ramed picture of a person lying in a bed&#10;&#10;AI-generated content may be incorrect.">
            <a:extLst>
              <a:ext uri="{FF2B5EF4-FFF2-40B4-BE49-F238E27FC236}">
                <a16:creationId xmlns:a16="http://schemas.microsoft.com/office/drawing/2014/main" id="{EB1A4708-F09D-BE03-2ACB-1F3BBFB6C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280" y="0"/>
            <a:ext cx="9520533" cy="68472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FDEE6F-BBC2-1F89-8514-8DA62F6929AB}"/>
              </a:ext>
            </a:extLst>
          </p:cNvPr>
          <p:cNvSpPr txBox="1"/>
          <p:nvPr/>
        </p:nvSpPr>
        <p:spPr>
          <a:xfrm>
            <a:off x="7171509" y="6257109"/>
            <a:ext cx="1391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Harry Anderson</a:t>
            </a:r>
          </a:p>
        </p:txBody>
      </p:sp>
    </p:spTree>
    <p:extLst>
      <p:ext uri="{BB962C8B-B14F-4D97-AF65-F5344CB8AC3E}">
        <p14:creationId xmlns:p14="http://schemas.microsoft.com/office/powerpoint/2010/main" val="54145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8BE4-23B4-A21D-2EBF-36787284B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Matter of Birth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AB1DF-69B2-606E-CFB9-FF5B331C2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Acts 7:58-60</a:t>
            </a:r>
            <a:endParaRPr lang="en-US" dirty="0"/>
          </a:p>
          <a:p>
            <a:pPr lvl="1"/>
            <a:r>
              <a:rPr lang="en-US" dirty="0"/>
              <a:t>We do not know if or how Jesus responded to Stephen’s words, “Lord Jesus, receive my spirit,” but…maybe He said:</a:t>
            </a:r>
          </a:p>
          <a:p>
            <a:pPr marL="914400" lvl="2" indent="0">
              <a:buNone/>
            </a:pPr>
            <a:r>
              <a:rPr lang="en-US" dirty="0"/>
              <a:t>“I do receive it for it is precious in My sight.”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Next week: Applying some of these issues to everyday living as we discuss sanctification or </a:t>
            </a:r>
            <a:r>
              <a:rPr lang="en-US" i="1" dirty="0"/>
              <a:t>Reflecting the Divine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629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ADED LIGHT BLUE GARAMOND" id="{55B9C161-59EB-3A47-B40F-9EDF2AB2C186}" vid="{57954E90-DD40-0543-A98C-68B094AF60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774</TotalTime>
  <Words>959</Words>
  <Application>Microsoft Macintosh PowerPoint</Application>
  <PresentationFormat>Widescreen</PresentationFormat>
  <Paragraphs>107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Garamond</vt:lpstr>
      <vt:lpstr>Office Theme</vt:lpstr>
      <vt:lpstr>A Christian Worldview</vt:lpstr>
      <vt:lpstr>Outline</vt:lpstr>
      <vt:lpstr>PowerPoint Presentation</vt:lpstr>
      <vt:lpstr>Review</vt:lpstr>
      <vt:lpstr>It’s a Matter of Birth and Death</vt:lpstr>
      <vt:lpstr>It’s a Matter of Birth and Death</vt:lpstr>
      <vt:lpstr>It’s a Matter of Birth and Death</vt:lpstr>
      <vt:lpstr>It’s a Matter of Birth and Death</vt:lpstr>
      <vt:lpstr>It’s a Matter of Birth and Death</vt:lpstr>
      <vt:lpstr>It’s a Matter of Birth and Death</vt:lpstr>
      <vt:lpstr>PowerPoint Presentation</vt:lpstr>
      <vt:lpstr>It’s a Matter of Birth and Death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Morris</dc:creator>
  <cp:lastModifiedBy>David Morris</cp:lastModifiedBy>
  <cp:revision>1</cp:revision>
  <cp:lastPrinted>2025-08-08T13:58:13Z</cp:lastPrinted>
  <dcterms:created xsi:type="dcterms:W3CDTF">2025-05-21T15:29:35Z</dcterms:created>
  <dcterms:modified xsi:type="dcterms:W3CDTF">2025-08-10T21:07:23Z</dcterms:modified>
</cp:coreProperties>
</file>